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19"/>
  </p:notesMasterIdLst>
  <p:handoutMasterIdLst>
    <p:handoutMasterId r:id="rId120"/>
  </p:handoutMasterIdLst>
  <p:sldIdLst>
    <p:sldId id="316" r:id="rId5"/>
    <p:sldId id="404" r:id="rId6"/>
    <p:sldId id="422" r:id="rId7"/>
    <p:sldId id="424" r:id="rId8"/>
    <p:sldId id="423" r:id="rId9"/>
    <p:sldId id="432" r:id="rId10"/>
    <p:sldId id="433" r:id="rId11"/>
    <p:sldId id="434" r:id="rId12"/>
    <p:sldId id="435" r:id="rId13"/>
    <p:sldId id="436" r:id="rId14"/>
    <p:sldId id="437" r:id="rId15"/>
    <p:sldId id="442" r:id="rId16"/>
    <p:sldId id="443" r:id="rId17"/>
    <p:sldId id="444" r:id="rId18"/>
    <p:sldId id="438" r:id="rId19"/>
    <p:sldId id="445" r:id="rId20"/>
    <p:sldId id="446" r:id="rId21"/>
    <p:sldId id="439" r:id="rId22"/>
    <p:sldId id="440" r:id="rId23"/>
    <p:sldId id="441" r:id="rId24"/>
    <p:sldId id="447" r:id="rId25"/>
    <p:sldId id="448" r:id="rId26"/>
    <p:sldId id="449" r:id="rId27"/>
    <p:sldId id="450" r:id="rId28"/>
    <p:sldId id="451" r:id="rId29"/>
    <p:sldId id="473" r:id="rId30"/>
    <p:sldId id="474" r:id="rId31"/>
    <p:sldId id="475" r:id="rId32"/>
    <p:sldId id="476" r:id="rId33"/>
    <p:sldId id="477" r:id="rId34"/>
    <p:sldId id="478" r:id="rId35"/>
    <p:sldId id="479" r:id="rId36"/>
    <p:sldId id="480" r:id="rId37"/>
    <p:sldId id="452" r:id="rId38"/>
    <p:sldId id="453" r:id="rId39"/>
    <p:sldId id="454" r:id="rId40"/>
    <p:sldId id="455" r:id="rId41"/>
    <p:sldId id="456" r:id="rId42"/>
    <p:sldId id="457" r:id="rId43"/>
    <p:sldId id="458" r:id="rId44"/>
    <p:sldId id="484" r:id="rId45"/>
    <p:sldId id="485" r:id="rId46"/>
    <p:sldId id="486" r:id="rId47"/>
    <p:sldId id="481" r:id="rId48"/>
    <p:sldId id="482" r:id="rId49"/>
    <p:sldId id="483" r:id="rId50"/>
    <p:sldId id="487" r:id="rId51"/>
    <p:sldId id="48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89" r:id="rId67"/>
    <p:sldId id="490" r:id="rId68"/>
    <p:sldId id="491" r:id="rId69"/>
    <p:sldId id="496" r:id="rId70"/>
    <p:sldId id="497" r:id="rId71"/>
    <p:sldId id="498" r:id="rId72"/>
    <p:sldId id="499" r:id="rId73"/>
    <p:sldId id="493" r:id="rId74"/>
    <p:sldId id="494" r:id="rId75"/>
    <p:sldId id="495" r:id="rId76"/>
    <p:sldId id="492" r:id="rId77"/>
    <p:sldId id="509" r:id="rId78"/>
    <p:sldId id="506" r:id="rId79"/>
    <p:sldId id="507" r:id="rId80"/>
    <p:sldId id="508" r:id="rId81"/>
    <p:sldId id="500" r:id="rId82"/>
    <p:sldId id="501" r:id="rId83"/>
    <p:sldId id="502" r:id="rId84"/>
    <p:sldId id="503" r:id="rId85"/>
    <p:sldId id="504" r:id="rId86"/>
    <p:sldId id="505" r:id="rId87"/>
    <p:sldId id="425" r:id="rId88"/>
    <p:sldId id="426" r:id="rId89"/>
    <p:sldId id="427" r:id="rId90"/>
    <p:sldId id="428" r:id="rId91"/>
    <p:sldId id="429" r:id="rId92"/>
    <p:sldId id="430" r:id="rId93"/>
    <p:sldId id="431" r:id="rId94"/>
    <p:sldId id="525" r:id="rId95"/>
    <p:sldId id="510" r:id="rId96"/>
    <p:sldId id="511" r:id="rId97"/>
    <p:sldId id="528" r:id="rId98"/>
    <p:sldId id="529" r:id="rId99"/>
    <p:sldId id="512" r:id="rId100"/>
    <p:sldId id="530" r:id="rId101"/>
    <p:sldId id="531" r:id="rId102"/>
    <p:sldId id="513" r:id="rId103"/>
    <p:sldId id="514" r:id="rId104"/>
    <p:sldId id="515" r:id="rId105"/>
    <p:sldId id="524" r:id="rId106"/>
    <p:sldId id="516" r:id="rId107"/>
    <p:sldId id="517" r:id="rId108"/>
    <p:sldId id="518" r:id="rId109"/>
    <p:sldId id="519" r:id="rId110"/>
    <p:sldId id="526" r:id="rId111"/>
    <p:sldId id="527" r:id="rId112"/>
    <p:sldId id="520" r:id="rId113"/>
    <p:sldId id="521" r:id="rId114"/>
    <p:sldId id="522" r:id="rId115"/>
    <p:sldId id="523" r:id="rId116"/>
    <p:sldId id="339" r:id="rId117"/>
    <p:sldId id="364" r:id="rId118"/>
  </p:sldIdLst>
  <p:sldSz cx="9144000" cy="6858000" type="screen4x3"/>
  <p:notesSz cx="6858000" cy="9144000"/>
  <p:custDataLst>
    <p:tags r:id="rId1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3D32C2-F2D0-415C-B231-3BDBAABC1625}">
          <p14:sldIdLst>
            <p14:sldId id="316"/>
            <p14:sldId id="404"/>
            <p14:sldId id="422"/>
            <p14:sldId id="424"/>
            <p14:sldId id="423"/>
            <p14:sldId id="432"/>
            <p14:sldId id="433"/>
            <p14:sldId id="434"/>
            <p14:sldId id="435"/>
            <p14:sldId id="436"/>
            <p14:sldId id="437"/>
            <p14:sldId id="442"/>
            <p14:sldId id="443"/>
            <p14:sldId id="444"/>
            <p14:sldId id="438"/>
            <p14:sldId id="445"/>
            <p14:sldId id="446"/>
            <p14:sldId id="439"/>
            <p14:sldId id="440"/>
            <p14:sldId id="441"/>
            <p14:sldId id="447"/>
            <p14:sldId id="448"/>
            <p14:sldId id="449"/>
            <p14:sldId id="450"/>
            <p14:sldId id="451"/>
            <p14:sldId id="473"/>
            <p14:sldId id="474"/>
            <p14:sldId id="475"/>
            <p14:sldId id="476"/>
            <p14:sldId id="477"/>
            <p14:sldId id="478"/>
            <p14:sldId id="479"/>
            <p14:sldId id="480"/>
            <p14:sldId id="452"/>
            <p14:sldId id="453"/>
            <p14:sldId id="454"/>
            <p14:sldId id="455"/>
            <p14:sldId id="456"/>
            <p14:sldId id="457"/>
            <p14:sldId id="458"/>
            <p14:sldId id="484"/>
            <p14:sldId id="485"/>
            <p14:sldId id="486"/>
            <p14:sldId id="481"/>
            <p14:sldId id="482"/>
            <p14:sldId id="483"/>
            <p14:sldId id="487"/>
            <p14:sldId id="488"/>
            <p14:sldId id="459"/>
            <p14:sldId id="460"/>
            <p14:sldId id="461"/>
            <p14:sldId id="462"/>
            <p14:sldId id="463"/>
            <p14:sldId id="464"/>
            <p14:sldId id="465"/>
            <p14:sldId id="466"/>
            <p14:sldId id="467"/>
            <p14:sldId id="468"/>
            <p14:sldId id="469"/>
            <p14:sldId id="470"/>
            <p14:sldId id="471"/>
            <p14:sldId id="472"/>
            <p14:sldId id="489"/>
            <p14:sldId id="490"/>
            <p14:sldId id="491"/>
            <p14:sldId id="496"/>
            <p14:sldId id="497"/>
            <p14:sldId id="498"/>
            <p14:sldId id="499"/>
            <p14:sldId id="493"/>
            <p14:sldId id="494"/>
            <p14:sldId id="495"/>
            <p14:sldId id="492"/>
            <p14:sldId id="509"/>
            <p14:sldId id="506"/>
            <p14:sldId id="507"/>
            <p14:sldId id="508"/>
            <p14:sldId id="500"/>
            <p14:sldId id="501"/>
            <p14:sldId id="502"/>
            <p14:sldId id="503"/>
            <p14:sldId id="504"/>
            <p14:sldId id="505"/>
            <p14:sldId id="425"/>
            <p14:sldId id="426"/>
            <p14:sldId id="427"/>
            <p14:sldId id="428"/>
            <p14:sldId id="429"/>
            <p14:sldId id="430"/>
            <p14:sldId id="431"/>
            <p14:sldId id="525"/>
            <p14:sldId id="510"/>
            <p14:sldId id="511"/>
            <p14:sldId id="528"/>
            <p14:sldId id="529"/>
            <p14:sldId id="512"/>
            <p14:sldId id="530"/>
            <p14:sldId id="531"/>
            <p14:sldId id="513"/>
            <p14:sldId id="514"/>
            <p14:sldId id="515"/>
            <p14:sldId id="524"/>
            <p14:sldId id="516"/>
            <p14:sldId id="517"/>
            <p14:sldId id="518"/>
            <p14:sldId id="519"/>
            <p14:sldId id="526"/>
            <p14:sldId id="527"/>
            <p14:sldId id="520"/>
            <p14:sldId id="521"/>
            <p14:sldId id="522"/>
            <p14:sldId id="523"/>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1" d="100"/>
          <a:sy n="81" d="100"/>
        </p:scale>
        <p:origin x="1526" y="6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handoutMaster" Target="handoutMasters/handoutMaster1.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2021-01-25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customertracker.com/customers"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API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fontScale="85000" lnSpcReduction="20000"/>
          </a:bodyPr>
          <a:lstStyle/>
          <a:p>
            <a:r>
              <a:rPr lang="en-US" dirty="0"/>
              <a:t>Documentation is very important for Web API’s because in this, each method is describing two things i.e., what it’ll accept and what it’ll provide.</a:t>
            </a:r>
          </a:p>
          <a:p>
            <a:r>
              <a:rPr lang="en-US" dirty="0"/>
              <a:t>As a developer, I worked on consuming several external web API’s like mail chimp, </a:t>
            </a:r>
            <a:r>
              <a:rPr lang="en-US" dirty="0" err="1"/>
              <a:t>klaviyo</a:t>
            </a:r>
            <a:r>
              <a:rPr lang="en-US" dirty="0"/>
              <a:t>, sales force, </a:t>
            </a:r>
            <a:r>
              <a:rPr lang="en-US" dirty="0" err="1"/>
              <a:t>bronto</a:t>
            </a:r>
            <a:r>
              <a:rPr lang="en-US" dirty="0"/>
              <a:t> and etc. these all are email service providers.</a:t>
            </a:r>
          </a:p>
          <a:p>
            <a:r>
              <a:rPr lang="en-US" dirty="0"/>
              <a:t>My Requirement is to get a list of emails from each web API. </a:t>
            </a:r>
          </a:p>
          <a:p>
            <a:r>
              <a:rPr lang="en-US" dirty="0"/>
              <a:t>I have many API's to go through and it needs to integrate each of them. </a:t>
            </a:r>
          </a:p>
          <a:p>
            <a:r>
              <a:rPr lang="en-US" dirty="0"/>
              <a:t>If each API will take only a minimum amount of time to understand what API is doing and how I can get the result then it’s a great API because of well marked documentation.</a:t>
            </a:r>
          </a:p>
          <a:p>
            <a:r>
              <a:rPr lang="en-US" dirty="0"/>
              <a:t>A few API's are hell; I need to spend more time on it because of poor documentation.</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868938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lstStyle/>
          <a:p>
            <a:r>
              <a:rPr lang="en-US" dirty="0"/>
              <a:t>This architecture setup is mostly used for new projects. </a:t>
            </a:r>
          </a:p>
          <a:p>
            <a:r>
              <a:rPr lang="en-US" dirty="0"/>
              <a:t>In this architecture setup, the </a:t>
            </a:r>
            <a:r>
              <a:rPr lang="en-US" dirty="0" err="1"/>
              <a:t>GraphQL</a:t>
            </a:r>
            <a:r>
              <a:rPr lang="en-US" dirty="0"/>
              <a:t> server is integrated with the database. </a:t>
            </a:r>
          </a:p>
          <a:p>
            <a:r>
              <a:rPr lang="en-US" dirty="0"/>
              <a:t>When the client sends a query, the server reads the requested query and fetches data from the database.</a:t>
            </a:r>
          </a:p>
          <a:p>
            <a:r>
              <a:rPr lang="en-US" dirty="0"/>
              <a:t>This process is known as resolving the query. After resolving the query, the response is returned to the client in the official </a:t>
            </a:r>
            <a:r>
              <a:rPr lang="en-US" dirty="0" err="1"/>
              <a:t>GraphQL</a:t>
            </a:r>
            <a:r>
              <a:rPr lang="en-US" dirty="0"/>
              <a:t> specification format.</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err="1"/>
              <a:t>GraphQL</a:t>
            </a:r>
            <a:r>
              <a:rPr lang="en-US" dirty="0"/>
              <a:t> Server with a Connected Database</a:t>
            </a:r>
            <a:endParaRPr lang="en-IN" dirty="0"/>
          </a:p>
        </p:txBody>
      </p:sp>
    </p:spTree>
    <p:extLst>
      <p:ext uri="{BB962C8B-B14F-4D97-AF65-F5344CB8AC3E}">
        <p14:creationId xmlns:p14="http://schemas.microsoft.com/office/powerpoint/2010/main" val="20239762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normAutofit fontScale="92500" lnSpcReduction="20000"/>
          </a:bodyPr>
          <a:lstStyle/>
          <a:p>
            <a:r>
              <a:rPr lang="en-US" dirty="0"/>
              <a:t>In the above architecture, you can see that the </a:t>
            </a:r>
            <a:r>
              <a:rPr lang="en-US" dirty="0" err="1"/>
              <a:t>GraphQL</a:t>
            </a:r>
            <a:r>
              <a:rPr lang="en-US" dirty="0"/>
              <a:t> server and the database are integrated on a single node. </a:t>
            </a:r>
          </a:p>
          <a:p>
            <a:r>
              <a:rPr lang="en-US" dirty="0"/>
              <a:t>The client communicates with the </a:t>
            </a:r>
            <a:r>
              <a:rPr lang="en-US" dirty="0" err="1"/>
              <a:t>GraphQL</a:t>
            </a:r>
            <a:r>
              <a:rPr lang="en-US" dirty="0"/>
              <a:t> server by sending a query via computer/ mobile over HTTP. </a:t>
            </a:r>
          </a:p>
          <a:p>
            <a:r>
              <a:rPr lang="en-US" dirty="0"/>
              <a:t>After receiving the query, the </a:t>
            </a:r>
            <a:r>
              <a:rPr lang="en-US" dirty="0" err="1"/>
              <a:t>GraphQL</a:t>
            </a:r>
            <a:r>
              <a:rPr lang="en-US" dirty="0"/>
              <a:t> server processes the request retrieves data from the database and returns it to the client.</a:t>
            </a:r>
          </a:p>
          <a:p>
            <a:r>
              <a:rPr lang="en-US" dirty="0"/>
              <a:t>Key points of </a:t>
            </a:r>
            <a:r>
              <a:rPr lang="en-US" dirty="0" err="1"/>
              <a:t>GraphQL</a:t>
            </a:r>
            <a:r>
              <a:rPr lang="en-US" dirty="0"/>
              <a:t> Server with a Connected Database</a:t>
            </a:r>
          </a:p>
          <a:p>
            <a:pPr lvl="1"/>
            <a:r>
              <a:rPr lang="en-US" dirty="0"/>
              <a:t>This architecture setup is used for simple and new projects.</a:t>
            </a:r>
          </a:p>
          <a:p>
            <a:pPr lvl="1"/>
            <a:r>
              <a:rPr lang="en-US" dirty="0"/>
              <a:t>It uses a single web server that implements </a:t>
            </a:r>
            <a:r>
              <a:rPr lang="en-US" dirty="0" err="1"/>
              <a:t>GraphQL</a:t>
            </a:r>
            <a:r>
              <a:rPr lang="en-US" dirty="0"/>
              <a:t>.</a:t>
            </a:r>
          </a:p>
          <a:p>
            <a:pPr lvl="1"/>
            <a:r>
              <a:rPr lang="en-US" dirty="0"/>
              <a:t>This model uses resolving the query.</a:t>
            </a:r>
          </a:p>
          <a:p>
            <a:pPr lvl="1"/>
            <a:r>
              <a:rPr lang="en-US" dirty="0"/>
              <a:t>In this model, the server resolves the queries and constructs responses with data that it fetches from the database.</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err="1"/>
              <a:t>GraphQL</a:t>
            </a:r>
            <a:r>
              <a:rPr lang="en-US" dirty="0"/>
              <a:t> Server with a Connected Database</a:t>
            </a:r>
            <a:endParaRPr lang="en-IN" dirty="0"/>
          </a:p>
        </p:txBody>
      </p:sp>
    </p:spTree>
    <p:extLst>
      <p:ext uri="{BB962C8B-B14F-4D97-AF65-F5344CB8AC3E}">
        <p14:creationId xmlns:p14="http://schemas.microsoft.com/office/powerpoint/2010/main" val="2098372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0DED-18F1-4233-A56F-B4086CCC0E2A}"/>
              </a:ext>
            </a:extLst>
          </p:cNvPr>
          <p:cNvSpPr>
            <a:spLocks noGrp="1"/>
          </p:cNvSpPr>
          <p:nvPr>
            <p:ph type="title"/>
          </p:nvPr>
        </p:nvSpPr>
        <p:spPr/>
        <p:txBody>
          <a:bodyPr/>
          <a:lstStyle/>
          <a:p>
            <a:r>
              <a:rPr lang="en-IN" dirty="0" err="1"/>
              <a:t>GraphQL</a:t>
            </a:r>
            <a:r>
              <a:rPr lang="en-IN" dirty="0"/>
              <a:t> Architectural Components</a:t>
            </a:r>
          </a:p>
        </p:txBody>
      </p:sp>
      <p:pic>
        <p:nvPicPr>
          <p:cNvPr id="8194" name="Picture 2" descr="Image for post">
            <a:extLst>
              <a:ext uri="{FF2B5EF4-FFF2-40B4-BE49-F238E27FC236}">
                <a16:creationId xmlns:a16="http://schemas.microsoft.com/office/drawing/2014/main" id="{2BEF4DE1-F736-46C2-8157-2EE107E4E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68865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686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167F28-A484-4980-8ED5-70F2384A7405}"/>
              </a:ext>
            </a:extLst>
          </p:cNvPr>
          <p:cNvSpPr>
            <a:spLocks noGrp="1"/>
          </p:cNvSpPr>
          <p:nvPr>
            <p:ph sz="quarter" idx="12"/>
          </p:nvPr>
        </p:nvSpPr>
        <p:spPr/>
        <p:txBody>
          <a:bodyPr/>
          <a:lstStyle/>
          <a:p>
            <a:r>
              <a:rPr lang="en-US" dirty="0"/>
              <a:t>This architecture model is used for companies having complicated projects which have legacy infrastructure and many different APIs. </a:t>
            </a:r>
          </a:p>
          <a:p>
            <a:r>
              <a:rPr lang="en-US" dirty="0"/>
              <a:t>In this architecture model, </a:t>
            </a:r>
            <a:r>
              <a:rPr lang="en-US" dirty="0" err="1"/>
              <a:t>GraphQL</a:t>
            </a:r>
            <a:r>
              <a:rPr lang="en-US" dirty="0"/>
              <a:t> can be used to merge microservices, legacy infrastructure, and third-party APIs in the existing system and hide the complexity of data fetching logic. </a:t>
            </a:r>
          </a:p>
          <a:p>
            <a:r>
              <a:rPr lang="en-US" dirty="0"/>
              <a:t>The server doesn't care about the database you use. It may be a relational or a NoSQL database.</a:t>
            </a:r>
            <a:endParaRPr lang="en-IN" dirty="0"/>
          </a:p>
        </p:txBody>
      </p:sp>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err="1"/>
              <a:t>GraphQL</a:t>
            </a:r>
            <a:r>
              <a:rPr lang="en-US" dirty="0"/>
              <a:t> Server integrated with the Existing System.</a:t>
            </a:r>
            <a:endParaRPr lang="en-IN" dirty="0"/>
          </a:p>
        </p:txBody>
      </p:sp>
    </p:spTree>
    <p:extLst>
      <p:ext uri="{BB962C8B-B14F-4D97-AF65-F5344CB8AC3E}">
        <p14:creationId xmlns:p14="http://schemas.microsoft.com/office/powerpoint/2010/main" val="1649907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err="1"/>
              <a:t>GraphQL</a:t>
            </a:r>
            <a:r>
              <a:rPr lang="en-US" dirty="0"/>
              <a:t> Server integrated with the Existing System.</a:t>
            </a:r>
            <a:endParaRPr lang="en-IN" dirty="0"/>
          </a:p>
        </p:txBody>
      </p:sp>
      <p:pic>
        <p:nvPicPr>
          <p:cNvPr id="2050" name="Picture 2" descr="GraphQL Architecture">
            <a:extLst>
              <a:ext uri="{FF2B5EF4-FFF2-40B4-BE49-F238E27FC236}">
                <a16:creationId xmlns:a16="http://schemas.microsoft.com/office/drawing/2014/main" id="{7B656D41-CDE6-4FF9-8706-3976AEC27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90" y="1981200"/>
            <a:ext cx="7980496" cy="34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7742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8118F-1246-40A4-BA5C-E891C667E9CA}"/>
              </a:ext>
            </a:extLst>
          </p:cNvPr>
          <p:cNvSpPr>
            <a:spLocks noGrp="1"/>
          </p:cNvSpPr>
          <p:nvPr>
            <p:ph sz="quarter" idx="12"/>
          </p:nvPr>
        </p:nvSpPr>
        <p:spPr/>
        <p:txBody>
          <a:bodyPr/>
          <a:lstStyle/>
          <a:p>
            <a:r>
              <a:rPr lang="en-US" dirty="0"/>
              <a:t>This architecture model is a combination of the above two approaches: the </a:t>
            </a:r>
            <a:r>
              <a:rPr lang="en-US" dirty="0" err="1"/>
              <a:t>GraphQL</a:t>
            </a:r>
            <a:r>
              <a:rPr lang="en-US" dirty="0"/>
              <a:t> server with a connected database and the </a:t>
            </a:r>
            <a:r>
              <a:rPr lang="en-US" dirty="0" err="1"/>
              <a:t>GraphQL</a:t>
            </a:r>
            <a:r>
              <a:rPr lang="en-US" dirty="0"/>
              <a:t> server integrated with the existing system. </a:t>
            </a:r>
          </a:p>
          <a:p>
            <a:r>
              <a:rPr lang="en-US" dirty="0"/>
              <a:t>In this architecture model, when a query is received by the server, the server resolves the received query and retrieves data either from the connected database or from the integrated API's.</a:t>
            </a:r>
          </a:p>
          <a:p>
            <a:endParaRPr lang="en-US" dirty="0"/>
          </a:p>
          <a:p>
            <a:endParaRPr lang="en-IN" dirty="0"/>
          </a:p>
        </p:txBody>
      </p:sp>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spTree>
    <p:extLst>
      <p:ext uri="{BB962C8B-B14F-4D97-AF65-F5344CB8AC3E}">
        <p14:creationId xmlns:p14="http://schemas.microsoft.com/office/powerpoint/2010/main" val="27254167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pic>
        <p:nvPicPr>
          <p:cNvPr id="3074" name="Picture 2" descr="GraphQL Architecture">
            <a:extLst>
              <a:ext uri="{FF2B5EF4-FFF2-40B4-BE49-F238E27FC236}">
                <a16:creationId xmlns:a16="http://schemas.microsoft.com/office/drawing/2014/main" id="{FCF698DF-6D5C-4CB2-AD3C-7719FBC3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2209800"/>
            <a:ext cx="781396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654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9B338-B2D7-4118-8B43-22291DACD13E}"/>
              </a:ext>
            </a:extLst>
          </p:cNvPr>
          <p:cNvSpPr>
            <a:spLocks noGrp="1"/>
          </p:cNvSpPr>
          <p:nvPr>
            <p:ph type="title"/>
          </p:nvPr>
        </p:nvSpPr>
        <p:spPr/>
        <p:txBody>
          <a:bodyPr/>
          <a:lstStyle/>
          <a:p>
            <a:r>
              <a:rPr lang="en-IN" dirty="0" err="1"/>
              <a:t>Graphql</a:t>
            </a:r>
            <a:r>
              <a:rPr lang="en-IN" dirty="0"/>
              <a:t> Type system</a:t>
            </a:r>
          </a:p>
        </p:txBody>
      </p:sp>
      <p:pic>
        <p:nvPicPr>
          <p:cNvPr id="5" name="Picture 4">
            <a:extLst>
              <a:ext uri="{FF2B5EF4-FFF2-40B4-BE49-F238E27FC236}">
                <a16:creationId xmlns:a16="http://schemas.microsoft.com/office/drawing/2014/main" id="{13FEE0FB-3F00-4FD8-8B6A-4906EE60891B}"/>
              </a:ext>
            </a:extLst>
          </p:cNvPr>
          <p:cNvPicPr>
            <a:picLocks noChangeAspect="1"/>
          </p:cNvPicPr>
          <p:nvPr/>
        </p:nvPicPr>
        <p:blipFill rotWithShape="1">
          <a:blip r:embed="rId2"/>
          <a:srcRect l="3333" t="7037" r="9166" b="23333"/>
          <a:stretch/>
        </p:blipFill>
        <p:spPr>
          <a:xfrm>
            <a:off x="270235" y="1828800"/>
            <a:ext cx="8681936" cy="3886200"/>
          </a:xfrm>
          <a:prstGeom prst="rect">
            <a:avLst/>
          </a:prstGeom>
        </p:spPr>
      </p:pic>
    </p:spTree>
    <p:extLst>
      <p:ext uri="{BB962C8B-B14F-4D97-AF65-F5344CB8AC3E}">
        <p14:creationId xmlns:p14="http://schemas.microsoft.com/office/powerpoint/2010/main" val="41311038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C57C1-1A7B-42A7-BA43-3B8139C776FE}"/>
              </a:ext>
            </a:extLst>
          </p:cNvPr>
          <p:cNvSpPr>
            <a:spLocks noGrp="1"/>
          </p:cNvSpPr>
          <p:nvPr>
            <p:ph type="title"/>
          </p:nvPr>
        </p:nvSpPr>
        <p:spPr/>
        <p:txBody>
          <a:bodyPr/>
          <a:lstStyle/>
          <a:p>
            <a:r>
              <a:rPr lang="en-IN" dirty="0" err="1"/>
              <a:t>Graphql</a:t>
            </a:r>
            <a:r>
              <a:rPr lang="en-IN" dirty="0"/>
              <a:t> Operations</a:t>
            </a:r>
          </a:p>
        </p:txBody>
      </p:sp>
      <p:pic>
        <p:nvPicPr>
          <p:cNvPr id="5" name="Picture 4">
            <a:extLst>
              <a:ext uri="{FF2B5EF4-FFF2-40B4-BE49-F238E27FC236}">
                <a16:creationId xmlns:a16="http://schemas.microsoft.com/office/drawing/2014/main" id="{37BF7CD3-2BA0-4F82-BCD4-E4FBA91A7377}"/>
              </a:ext>
            </a:extLst>
          </p:cNvPr>
          <p:cNvPicPr>
            <a:picLocks noChangeAspect="1"/>
          </p:cNvPicPr>
          <p:nvPr/>
        </p:nvPicPr>
        <p:blipFill rotWithShape="1">
          <a:blip r:embed="rId2"/>
          <a:srcRect l="1758" t="23704" b="18519"/>
          <a:stretch/>
        </p:blipFill>
        <p:spPr>
          <a:xfrm>
            <a:off x="0" y="2057400"/>
            <a:ext cx="9144000" cy="3024974"/>
          </a:xfrm>
          <a:prstGeom prst="rect">
            <a:avLst/>
          </a:prstGeom>
        </p:spPr>
      </p:pic>
    </p:spTree>
    <p:extLst>
      <p:ext uri="{BB962C8B-B14F-4D97-AF65-F5344CB8AC3E}">
        <p14:creationId xmlns:p14="http://schemas.microsoft.com/office/powerpoint/2010/main" val="31984360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4098" name="Picture 2">
            <a:extLst>
              <a:ext uri="{FF2B5EF4-FFF2-40B4-BE49-F238E27FC236}">
                <a16:creationId xmlns:a16="http://schemas.microsoft.com/office/drawing/2014/main" id="{F7D78028-3103-4D29-9EE8-0E7862E108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 b="38888"/>
          <a:stretch/>
        </p:blipFill>
        <p:spPr bwMode="auto">
          <a:xfrm>
            <a:off x="228600" y="1752600"/>
            <a:ext cx="8686800" cy="419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527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a:bodyPr>
          <a:lstStyle/>
          <a:p>
            <a:r>
              <a:rPr lang="en-US" dirty="0"/>
              <a:t>Here I am thinking like an API user. So every Web API developer should think from the user's perspective too. </a:t>
            </a:r>
          </a:p>
          <a:p>
            <a:r>
              <a:rPr lang="en-US" dirty="0"/>
              <a:t>Although you are building great API's for end users, if they are facing a lot of difficulties or spending more time to integrate/understand it,  then it’s not a great API.</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3657727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5122" name="Picture 2">
            <a:extLst>
              <a:ext uri="{FF2B5EF4-FFF2-40B4-BE49-F238E27FC236}">
                <a16:creationId xmlns:a16="http://schemas.microsoft.com/office/drawing/2014/main" id="{B22B68A9-9E05-4F97-85AC-250BAA818B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111" b="7318"/>
          <a:stretch/>
        </p:blipFill>
        <p:spPr bwMode="auto">
          <a:xfrm>
            <a:off x="482245" y="1981199"/>
            <a:ext cx="8128355"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6556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8D0FE-4B77-4F99-B568-55B031C3CBBB}"/>
              </a:ext>
            </a:extLst>
          </p:cNvPr>
          <p:cNvSpPr>
            <a:spLocks noGrp="1"/>
          </p:cNvSpPr>
          <p:nvPr>
            <p:ph type="title"/>
          </p:nvPr>
        </p:nvSpPr>
        <p:spPr/>
        <p:txBody>
          <a:bodyPr/>
          <a:lstStyle/>
          <a:p>
            <a:r>
              <a:rPr lang="en-US" dirty="0"/>
              <a:t>Good fit for complex systems and microservices</a:t>
            </a:r>
            <a:endParaRPr lang="en-IN" dirty="0"/>
          </a:p>
        </p:txBody>
      </p:sp>
      <p:pic>
        <p:nvPicPr>
          <p:cNvPr id="6146" name="Picture 2">
            <a:extLst>
              <a:ext uri="{FF2B5EF4-FFF2-40B4-BE49-F238E27FC236}">
                <a16:creationId xmlns:a16="http://schemas.microsoft.com/office/drawing/2014/main" id="{3B2D2C48-93C6-45A3-9631-65BC82D5C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63" y="1524000"/>
            <a:ext cx="8124825" cy="494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62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00EB5-AC17-414A-B163-15DC45F32624}"/>
              </a:ext>
            </a:extLst>
          </p:cNvPr>
          <p:cNvSpPr>
            <a:spLocks noGrp="1"/>
          </p:cNvSpPr>
          <p:nvPr>
            <p:ph type="title"/>
          </p:nvPr>
        </p:nvSpPr>
        <p:spPr/>
        <p:txBody>
          <a:bodyPr/>
          <a:lstStyle/>
          <a:p>
            <a:r>
              <a:rPr lang="en-US" dirty="0"/>
              <a:t>Fetching data with a single API call</a:t>
            </a:r>
            <a:endParaRPr lang="en-IN" dirty="0"/>
          </a:p>
        </p:txBody>
      </p:sp>
      <p:pic>
        <p:nvPicPr>
          <p:cNvPr id="7170" name="Picture 2">
            <a:extLst>
              <a:ext uri="{FF2B5EF4-FFF2-40B4-BE49-F238E27FC236}">
                <a16:creationId xmlns:a16="http://schemas.microsoft.com/office/drawing/2014/main" id="{541F5D8B-EF30-4088-AA31-6D592FD5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2" y="1676400"/>
            <a:ext cx="900112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9583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5979B-95A9-4DEE-A14C-77E0541532A0}"/>
              </a:ext>
            </a:extLst>
          </p:cNvPr>
          <p:cNvSpPr>
            <a:spLocks noGrp="1"/>
          </p:cNvSpPr>
          <p:nvPr>
            <p:ph sz="quarter" idx="12"/>
          </p:nvPr>
        </p:nvSpPr>
        <p:spPr/>
        <p:txBody>
          <a:bodyPr>
            <a:normAutofit fontScale="92500"/>
          </a:bodyPr>
          <a:lstStyle/>
          <a:p>
            <a:r>
              <a:rPr lang="en-US" dirty="0"/>
              <a:t>The base URL is the most important design affordance of your API. </a:t>
            </a:r>
          </a:p>
          <a:p>
            <a:r>
              <a:rPr lang="en-US" dirty="0"/>
              <a:t>A simple and intuitive base URL design makes using your API easy.</a:t>
            </a:r>
          </a:p>
          <a:p>
            <a:r>
              <a:rPr lang="en-US" dirty="0"/>
              <a:t>Affordance is a design property that communicates how something should be used without requiring documentation. </a:t>
            </a:r>
          </a:p>
          <a:p>
            <a:r>
              <a:rPr lang="en-US" dirty="0"/>
              <a:t>A door handle's design should communicate whether you pull or push. </a:t>
            </a:r>
          </a:p>
          <a:p>
            <a:r>
              <a:rPr lang="en-US" dirty="0"/>
              <a:t>Here's an example of a conflict between design affordance and documentation - not an natural interface!</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85086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pic>
        <p:nvPicPr>
          <p:cNvPr id="6" name="Picture 5">
            <a:extLst>
              <a:ext uri="{FF2B5EF4-FFF2-40B4-BE49-F238E27FC236}">
                <a16:creationId xmlns:a16="http://schemas.microsoft.com/office/drawing/2014/main" id="{1EDD2B05-CDFB-44B2-8EFA-3A08AF18D472}"/>
              </a:ext>
            </a:extLst>
          </p:cNvPr>
          <p:cNvPicPr>
            <a:picLocks noChangeAspect="1"/>
          </p:cNvPicPr>
          <p:nvPr/>
        </p:nvPicPr>
        <p:blipFill>
          <a:blip r:embed="rId2"/>
          <a:stretch>
            <a:fillRect/>
          </a:stretch>
        </p:blipFill>
        <p:spPr>
          <a:xfrm>
            <a:off x="2362200" y="1828800"/>
            <a:ext cx="2756079" cy="4131013"/>
          </a:xfrm>
          <a:prstGeom prst="rect">
            <a:avLst/>
          </a:prstGeom>
        </p:spPr>
      </p:pic>
    </p:spTree>
    <p:extLst>
      <p:ext uri="{BB962C8B-B14F-4D97-AF65-F5344CB8AC3E}">
        <p14:creationId xmlns:p14="http://schemas.microsoft.com/office/powerpoint/2010/main" val="3444263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2EDB7-2DDC-4181-A0A3-DB7DA487EB00}"/>
              </a:ext>
            </a:extLst>
          </p:cNvPr>
          <p:cNvSpPr>
            <a:spLocks noGrp="1"/>
          </p:cNvSpPr>
          <p:nvPr>
            <p:ph sz="quarter" idx="12"/>
          </p:nvPr>
        </p:nvSpPr>
        <p:spPr/>
        <p:txBody>
          <a:bodyPr/>
          <a:lstStyle/>
          <a:p>
            <a:r>
              <a:rPr lang="en-US" dirty="0"/>
              <a:t>A key litmus test we use for Web API design is that there should be only 2 base URLs per resource. </a:t>
            </a:r>
          </a:p>
          <a:p>
            <a:r>
              <a:rPr lang="en-US" dirty="0"/>
              <a:t>Let's model an API around a simple object or resource, a product, and create a Web API for it.</a:t>
            </a:r>
          </a:p>
          <a:p>
            <a:r>
              <a:rPr lang="en-US" dirty="0"/>
              <a:t>The first URL is for a collection; the second is for a specific element in the collection.</a:t>
            </a:r>
          </a:p>
          <a:p>
            <a:r>
              <a:rPr lang="en-US" dirty="0"/>
              <a:t>/products /products/1234</a:t>
            </a:r>
          </a:p>
          <a:p>
            <a:r>
              <a:rPr lang="en-US" dirty="0"/>
              <a:t>Boiling it down to this level will also force the verbs out of your base URLs.</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108529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p:txBody>
          <a:bodyPr/>
          <a:lstStyle/>
          <a:p>
            <a:r>
              <a:rPr lang="en-US" dirty="0"/>
              <a:t>Use plural nouns for Controllers</a:t>
            </a:r>
          </a:p>
          <a:p>
            <a:r>
              <a:rPr lang="en-US" dirty="0"/>
              <a:t>Don’t mix up singular and plural nouns. </a:t>
            </a:r>
          </a:p>
          <a:p>
            <a:r>
              <a:rPr lang="en-US" dirty="0"/>
              <a:t>Keep it simple and use only plural nouns for all resources.</a:t>
            </a:r>
          </a:p>
          <a:p>
            <a:r>
              <a:rPr lang="en-US" dirty="0"/>
              <a:t>Example:</a:t>
            </a:r>
          </a:p>
          <a:p>
            <a:r>
              <a:rPr lang="en-US" dirty="0"/>
              <a:t>               /products instead of /product</a:t>
            </a:r>
          </a:p>
          <a:p>
            <a:r>
              <a:rPr lang="en-US" dirty="0"/>
              <a:t>               /users instead of /user</a:t>
            </a:r>
            <a:endParaRPr lang="en-IN" dirty="0"/>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77072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2525FE-4704-4F2F-A002-9D3E715F5F3A}"/>
              </a:ext>
            </a:extLst>
          </p:cNvPr>
          <p:cNvSpPr>
            <a:spLocks noGrp="1"/>
          </p:cNvSpPr>
          <p:nvPr>
            <p:ph sz="quarter" idx="12"/>
          </p:nvPr>
        </p:nvSpPr>
        <p:spPr/>
        <p:txBody>
          <a:bodyPr/>
          <a:lstStyle/>
          <a:p>
            <a:r>
              <a:rPr lang="en-US" dirty="0"/>
              <a:t>Many Web APIs start by using a method-driven approach to URL design. </a:t>
            </a:r>
          </a:p>
          <a:p>
            <a:r>
              <a:rPr lang="en-US" dirty="0"/>
              <a:t>These method-based URLs sometimes contain verbs - sometimes at the beginning, sometimes at the end.</a:t>
            </a:r>
          </a:p>
          <a:p>
            <a:r>
              <a:rPr lang="en-US" dirty="0"/>
              <a:t>For any resource that you model, like our dog, you can never consider one object in isolation. </a:t>
            </a:r>
          </a:p>
          <a:p>
            <a:r>
              <a:rPr lang="en-US" dirty="0"/>
              <a:t>Rather, there are always related and interacting resources to account for - like owners, veterinarians, leashes, food, squirrels, and so on.</a:t>
            </a:r>
            <a:endParaRPr lang="en-IN" dirty="0"/>
          </a:p>
        </p:txBody>
      </p:sp>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spTree>
    <p:extLst>
      <p:ext uri="{BB962C8B-B14F-4D97-AF65-F5344CB8AC3E}">
        <p14:creationId xmlns:p14="http://schemas.microsoft.com/office/powerpoint/2010/main" val="1160161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pic>
        <p:nvPicPr>
          <p:cNvPr id="6" name="Picture 5">
            <a:extLst>
              <a:ext uri="{FF2B5EF4-FFF2-40B4-BE49-F238E27FC236}">
                <a16:creationId xmlns:a16="http://schemas.microsoft.com/office/drawing/2014/main" id="{0A374CD9-FA67-4CE5-83B5-98F1A55AE81A}"/>
              </a:ext>
            </a:extLst>
          </p:cNvPr>
          <p:cNvPicPr>
            <a:picLocks noChangeAspect="1"/>
          </p:cNvPicPr>
          <p:nvPr/>
        </p:nvPicPr>
        <p:blipFill>
          <a:blip r:embed="rId2"/>
          <a:stretch>
            <a:fillRect/>
          </a:stretch>
        </p:blipFill>
        <p:spPr>
          <a:xfrm>
            <a:off x="304800" y="1271193"/>
            <a:ext cx="8610600" cy="5416685"/>
          </a:xfrm>
          <a:prstGeom prst="rect">
            <a:avLst/>
          </a:prstGeom>
        </p:spPr>
      </p:pic>
    </p:spTree>
    <p:extLst>
      <p:ext uri="{BB962C8B-B14F-4D97-AF65-F5344CB8AC3E}">
        <p14:creationId xmlns:p14="http://schemas.microsoft.com/office/powerpoint/2010/main" val="2696102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b="1" dirty="0"/>
              <a:t>Use nouns but no verbs for Actions</a:t>
            </a:r>
            <a:endParaRPr lang="en-US" dirty="0"/>
          </a:p>
          <a:p>
            <a:r>
              <a:rPr lang="en-US" dirty="0"/>
              <a:t>Don’t use fully described names for actions. It’s a bad practice.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B82882AD-54A7-4531-BED4-D083E0AE61D6}"/>
              </a:ext>
            </a:extLst>
          </p:cNvPr>
          <p:cNvGraphicFramePr>
            <a:graphicFrameLocks noGrp="1"/>
          </p:cNvGraphicFramePr>
          <p:nvPr>
            <p:extLst>
              <p:ext uri="{D42A27DB-BD31-4B8C-83A1-F6EECF244321}">
                <p14:modId xmlns:p14="http://schemas.microsoft.com/office/powerpoint/2010/main" val="3695095814"/>
              </p:ext>
            </p:extLst>
          </p:nvPr>
        </p:nvGraphicFramePr>
        <p:xfrm>
          <a:off x="533400" y="2837122"/>
          <a:ext cx="8151812" cy="3182679"/>
        </p:xfrm>
        <a:graphic>
          <a:graphicData uri="http://schemas.openxmlformats.org/drawingml/2006/table">
            <a:tbl>
              <a:tblPr/>
              <a:tblGrid>
                <a:gridCol w="1711712">
                  <a:extLst>
                    <a:ext uri="{9D8B030D-6E8A-4147-A177-3AD203B41FA5}">
                      <a16:colId xmlns:a16="http://schemas.microsoft.com/office/drawing/2014/main" val="1383932070"/>
                    </a:ext>
                  </a:extLst>
                </a:gridCol>
                <a:gridCol w="1542234">
                  <a:extLst>
                    <a:ext uri="{9D8B030D-6E8A-4147-A177-3AD203B41FA5}">
                      <a16:colId xmlns:a16="http://schemas.microsoft.com/office/drawing/2014/main" val="2327638386"/>
                    </a:ext>
                  </a:extLst>
                </a:gridCol>
                <a:gridCol w="1542234">
                  <a:extLst>
                    <a:ext uri="{9D8B030D-6E8A-4147-A177-3AD203B41FA5}">
                      <a16:colId xmlns:a16="http://schemas.microsoft.com/office/drawing/2014/main" val="4203543396"/>
                    </a:ext>
                  </a:extLst>
                </a:gridCol>
                <a:gridCol w="1677816">
                  <a:extLst>
                    <a:ext uri="{9D8B030D-6E8A-4147-A177-3AD203B41FA5}">
                      <a16:colId xmlns:a16="http://schemas.microsoft.com/office/drawing/2014/main" val="1364370766"/>
                    </a:ext>
                  </a:extLst>
                </a:gridCol>
                <a:gridCol w="1677816">
                  <a:extLst>
                    <a:ext uri="{9D8B030D-6E8A-4147-A177-3AD203B41FA5}">
                      <a16:colId xmlns:a16="http://schemas.microsoft.com/office/drawing/2014/main" val="558564591"/>
                    </a:ext>
                  </a:extLst>
                </a:gridCol>
              </a:tblGrid>
              <a:tr h="795670">
                <a:tc>
                  <a:txBody>
                    <a:bodyPr/>
                    <a:lstStyle/>
                    <a:p>
                      <a:br>
                        <a:rPr lang="en-IN" dirty="0">
                          <a:effectLst/>
                        </a:rPr>
                      </a:br>
                      <a:endParaRPr lang="en-IN" dirty="0">
                        <a:effectLst/>
                      </a:endParaRPr>
                    </a:p>
                  </a:txBody>
                  <a:tcPr marL="53340" marR="53340" marT="53340" marB="53340">
                    <a:lnL>
                      <a:noFill/>
                    </a:lnL>
                    <a:lnR>
                      <a:noFill/>
                    </a:lnR>
                    <a:lnT>
                      <a:noFill/>
                    </a:lnT>
                    <a:lnB>
                      <a:noFill/>
                    </a:lnB>
                    <a:solidFill>
                      <a:srgbClr val="A7BFDE"/>
                    </a:solidFill>
                  </a:tcPr>
                </a:tc>
                <a:tc>
                  <a:txBody>
                    <a:bodyPr/>
                    <a:lstStyle/>
                    <a:p>
                      <a:r>
                        <a:rPr lang="en-IN">
                          <a:effectLst/>
                        </a:rPr>
                        <a:t>GET</a:t>
                      </a:r>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POST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PUT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DELETE</a:t>
                      </a:r>
                    </a:p>
                    <a:p>
                      <a:endParaRPr lang="en-IN" dirty="0"/>
                    </a:p>
                  </a:txBody>
                  <a:tcPr>
                    <a:lnL>
                      <a:noFill/>
                    </a:lnL>
                  </a:tcPr>
                </a:tc>
                <a:extLst>
                  <a:ext uri="{0D108BD9-81ED-4DB2-BD59-A6C34878D82A}">
                    <a16:rowId xmlns:a16="http://schemas.microsoft.com/office/drawing/2014/main" val="1256943561"/>
                  </a:ext>
                </a:extLst>
              </a:tr>
              <a:tr h="462599">
                <a:tc>
                  <a:txBody>
                    <a:bodyPr/>
                    <a:lstStyle/>
                    <a:p>
                      <a:r>
                        <a:rPr lang="en-IN">
                          <a:effectLst/>
                        </a:rPr>
                        <a:t>RESOURCE</a:t>
                      </a:r>
                    </a:p>
                  </a:txBody>
                  <a:tcPr marL="53340" marR="53340" marT="53340" marB="53340">
                    <a:lnL>
                      <a:noFill/>
                    </a:lnL>
                    <a:lnR>
                      <a:noFill/>
                    </a:lnR>
                    <a:lnT>
                      <a:noFill/>
                    </a:lnT>
                    <a:lnB>
                      <a:noFill/>
                    </a:lnB>
                    <a:solidFill>
                      <a:srgbClr val="D3DFEE"/>
                    </a:solidFill>
                  </a:tcPr>
                </a:tc>
                <a:tc>
                  <a:txBody>
                    <a:bodyPr/>
                    <a:lstStyle/>
                    <a:p>
                      <a:r>
                        <a:rPr lang="en-IN">
                          <a:effectLst/>
                        </a:rPr>
                        <a:t>Read</a:t>
                      </a:r>
                    </a:p>
                  </a:txBody>
                  <a:tcPr marL="53340" marR="53340" marT="53340" marB="53340">
                    <a:lnL>
                      <a:noFill/>
                    </a:lnL>
                    <a:lnR>
                      <a:noFill/>
                    </a:lnR>
                    <a:lnT>
                      <a:noFill/>
                    </a:lnT>
                    <a:lnB>
                      <a:noFill/>
                    </a:lnB>
                    <a:solidFill>
                      <a:srgbClr val="D3DFEE"/>
                    </a:solidFill>
                  </a:tcPr>
                </a:tc>
                <a:tc>
                  <a:txBody>
                    <a:bodyPr/>
                    <a:lstStyle/>
                    <a:p>
                      <a:r>
                        <a:rPr lang="en-IN">
                          <a:effectLst/>
                        </a:rPr>
                        <a:t>Create</a:t>
                      </a:r>
                    </a:p>
                  </a:txBody>
                  <a:tcPr marL="53340" marR="53340" marT="53340" marB="53340">
                    <a:lnL>
                      <a:noFill/>
                    </a:lnL>
                    <a:lnR>
                      <a:noFill/>
                    </a:lnR>
                    <a:lnT>
                      <a:noFill/>
                    </a:lnT>
                    <a:lnB>
                      <a:noFill/>
                    </a:lnB>
                    <a:solidFill>
                      <a:srgbClr val="D3DFEE"/>
                    </a:solidFill>
                  </a:tcPr>
                </a:tc>
                <a:tc>
                  <a:txBody>
                    <a:bodyPr/>
                    <a:lstStyle/>
                    <a:p>
                      <a:r>
                        <a:rPr lang="en-IN">
                          <a:effectLst/>
                        </a:rPr>
                        <a:t>Update</a:t>
                      </a:r>
                    </a:p>
                  </a:txBody>
                  <a:tcPr marL="53340" marR="53340" marT="53340" marB="53340">
                    <a:lnL>
                      <a:noFill/>
                    </a:lnL>
                    <a:lnR>
                      <a:noFill/>
                    </a:lnR>
                    <a:lnT>
                      <a:noFill/>
                    </a:lnT>
                    <a:lnB>
                      <a:noFill/>
                    </a:lnB>
                    <a:solidFill>
                      <a:srgbClr val="D3DFEE"/>
                    </a:solidFill>
                  </a:tcPr>
                </a:tc>
                <a:tc>
                  <a:txBody>
                    <a:bodyPr/>
                    <a:lstStyle/>
                    <a:p>
                      <a:r>
                        <a:rPr lang="en-IN">
                          <a:effectLst/>
                        </a:rPr>
                        <a:t>Delete</a:t>
                      </a:r>
                    </a:p>
                  </a:txBody>
                  <a:tcPr marL="53340" marR="53340" marT="53340" marB="53340">
                    <a:lnL>
                      <a:noFill/>
                    </a:lnL>
                    <a:lnR>
                      <a:noFill/>
                    </a:lnR>
                    <a:lnB>
                      <a:noFill/>
                    </a:lnB>
                    <a:solidFill>
                      <a:srgbClr val="D3DFEE"/>
                    </a:solidFill>
                  </a:tcPr>
                </a:tc>
                <a:extLst>
                  <a:ext uri="{0D108BD9-81ED-4DB2-BD59-A6C34878D82A}">
                    <a16:rowId xmlns:a16="http://schemas.microsoft.com/office/drawing/2014/main" val="3877796526"/>
                  </a:ext>
                </a:extLst>
              </a:tr>
              <a:tr h="795670">
                <a:tc>
                  <a:txBody>
                    <a:bodyPr/>
                    <a:lstStyle/>
                    <a:p>
                      <a:r>
                        <a:rPr lang="en-IN">
                          <a:effectLst/>
                        </a:rPr>
                        <a:t>/Products</a:t>
                      </a:r>
                    </a:p>
                  </a:txBody>
                  <a:tcPr marL="53340" marR="53340" marT="53340" marB="53340">
                    <a:lnL>
                      <a:noFill/>
                    </a:lnL>
                    <a:lnR>
                      <a:noFill/>
                    </a:lnR>
                    <a:lnT>
                      <a:noFill/>
                    </a:lnT>
                    <a:lnB>
                      <a:noFill/>
                    </a:lnB>
                    <a:solidFill>
                      <a:srgbClr val="A7BFDE"/>
                    </a:solidFill>
                  </a:tcPr>
                </a:tc>
                <a:tc>
                  <a:txBody>
                    <a:bodyPr/>
                    <a:lstStyle/>
                    <a:p>
                      <a:r>
                        <a:rPr lang="en-US">
                          <a:effectLst/>
                        </a:rPr>
                        <a:t>Returns a list of products</a:t>
                      </a:r>
                    </a:p>
                  </a:txBody>
                  <a:tcPr marL="53340" marR="53340" marT="53340" marB="53340">
                    <a:lnL>
                      <a:noFill/>
                    </a:lnL>
                    <a:lnR>
                      <a:noFill/>
                    </a:lnR>
                    <a:lnT>
                      <a:noFill/>
                    </a:lnT>
                    <a:lnB>
                      <a:noFill/>
                    </a:lnB>
                    <a:solidFill>
                      <a:srgbClr val="A7BFDE"/>
                    </a:solidFill>
                  </a:tcPr>
                </a:tc>
                <a:tc>
                  <a:txBody>
                    <a:bodyPr/>
                    <a:lstStyle/>
                    <a:p>
                      <a:r>
                        <a:rPr lang="en-IN">
                          <a:effectLst/>
                        </a:rPr>
                        <a:t>Create a new product</a:t>
                      </a:r>
                    </a:p>
                  </a:txBody>
                  <a:tcPr marL="53340" marR="53340" marT="53340" marB="53340">
                    <a:lnL>
                      <a:noFill/>
                    </a:lnL>
                    <a:lnR>
                      <a:noFill/>
                    </a:lnR>
                    <a:lnT>
                      <a:noFill/>
                    </a:lnT>
                    <a:lnB>
                      <a:noFill/>
                    </a:lnB>
                    <a:solidFill>
                      <a:srgbClr val="A7BFDE"/>
                    </a:solidFill>
                  </a:tcPr>
                </a:tc>
                <a:tc>
                  <a:txBody>
                    <a:bodyPr/>
                    <a:lstStyle/>
                    <a:p>
                      <a:r>
                        <a:rPr lang="en-IN">
                          <a:effectLst/>
                        </a:rPr>
                        <a:t>Bulk update of products</a:t>
                      </a:r>
                    </a:p>
                  </a:txBody>
                  <a:tcPr marL="53340" marR="53340" marT="53340" marB="53340">
                    <a:lnL>
                      <a:noFill/>
                    </a:lnL>
                    <a:lnR>
                      <a:noFill/>
                    </a:lnR>
                    <a:lnT>
                      <a:noFill/>
                    </a:lnT>
                    <a:lnB>
                      <a:noFill/>
                    </a:lnB>
                    <a:solidFill>
                      <a:srgbClr val="A7BFDE"/>
                    </a:solidFill>
                  </a:tcPr>
                </a:tc>
                <a:tc>
                  <a:txBody>
                    <a:bodyPr/>
                    <a:lstStyle/>
                    <a:p>
                      <a:r>
                        <a:rPr lang="en-IN">
                          <a:effectLst/>
                        </a:rPr>
                        <a:t>Delete all products</a:t>
                      </a:r>
                    </a:p>
                  </a:txBody>
                  <a:tcPr marL="53340" marR="53340" marT="53340" marB="53340">
                    <a:lnL>
                      <a:noFill/>
                    </a:lnL>
                    <a:lnR>
                      <a:noFill/>
                    </a:lnR>
                    <a:lnT>
                      <a:noFill/>
                    </a:lnT>
                    <a:lnB>
                      <a:noFill/>
                    </a:lnB>
                    <a:solidFill>
                      <a:srgbClr val="A7BFDE"/>
                    </a:solidFill>
                  </a:tcPr>
                </a:tc>
                <a:extLst>
                  <a:ext uri="{0D108BD9-81ED-4DB2-BD59-A6C34878D82A}">
                    <a16:rowId xmlns:a16="http://schemas.microsoft.com/office/drawing/2014/main" val="112590625"/>
                  </a:ext>
                </a:extLst>
              </a:tr>
              <a:tr h="1128740">
                <a:tc>
                  <a:txBody>
                    <a:bodyPr/>
                    <a:lstStyle/>
                    <a:p>
                      <a:r>
                        <a:rPr lang="en-IN">
                          <a:effectLst/>
                        </a:rPr>
                        <a:t>/Products/101</a:t>
                      </a:r>
                    </a:p>
                  </a:txBody>
                  <a:tcPr marL="53340" marR="53340" marT="53340" marB="53340">
                    <a:lnL>
                      <a:noFill/>
                    </a:lnL>
                    <a:lnR>
                      <a:noFill/>
                    </a:lnR>
                    <a:lnT>
                      <a:noFill/>
                    </a:lnT>
                    <a:lnB>
                      <a:noFill/>
                    </a:lnB>
                    <a:solidFill>
                      <a:srgbClr val="D3DFEE"/>
                    </a:solidFill>
                  </a:tcPr>
                </a:tc>
                <a:tc>
                  <a:txBody>
                    <a:bodyPr/>
                    <a:lstStyle/>
                    <a:p>
                      <a:r>
                        <a:rPr lang="en-IN">
                          <a:effectLst/>
                        </a:rPr>
                        <a:t>Returns a specific product</a:t>
                      </a:r>
                    </a:p>
                  </a:txBody>
                  <a:tcPr marL="53340" marR="53340" marT="53340" marB="53340">
                    <a:lnL>
                      <a:noFill/>
                    </a:lnL>
                    <a:lnR>
                      <a:noFill/>
                    </a:lnR>
                    <a:lnT>
                      <a:noFill/>
                    </a:lnT>
                    <a:lnB>
                      <a:noFill/>
                    </a:lnB>
                    <a:solidFill>
                      <a:srgbClr val="D3DFEE"/>
                    </a:solidFill>
                  </a:tcPr>
                </a:tc>
                <a:tc>
                  <a:txBody>
                    <a:bodyPr/>
                    <a:lstStyle/>
                    <a:p>
                      <a:r>
                        <a:rPr lang="en-IN">
                          <a:effectLst/>
                        </a:rPr>
                        <a:t>Method not allowed (405)</a:t>
                      </a:r>
                    </a:p>
                  </a:txBody>
                  <a:tcPr marL="53340" marR="53340" marT="53340" marB="53340">
                    <a:lnL>
                      <a:noFill/>
                    </a:lnL>
                    <a:lnR>
                      <a:noFill/>
                    </a:lnR>
                    <a:lnT>
                      <a:noFill/>
                    </a:lnT>
                    <a:lnB>
                      <a:noFill/>
                    </a:lnB>
                    <a:solidFill>
                      <a:srgbClr val="D3DFEE"/>
                    </a:solidFill>
                  </a:tcPr>
                </a:tc>
                <a:tc>
                  <a:txBody>
                    <a:bodyPr/>
                    <a:lstStyle/>
                    <a:p>
                      <a:r>
                        <a:rPr lang="en-IN">
                          <a:effectLst/>
                        </a:rPr>
                        <a:t>Updates a specific product</a:t>
                      </a:r>
                    </a:p>
                  </a:txBody>
                  <a:tcPr marL="53340" marR="53340" marT="53340" marB="53340">
                    <a:lnL>
                      <a:noFill/>
                    </a:lnL>
                    <a:lnR>
                      <a:noFill/>
                    </a:lnR>
                    <a:lnT>
                      <a:noFill/>
                    </a:lnT>
                    <a:lnB>
                      <a:noFill/>
                    </a:lnB>
                    <a:solidFill>
                      <a:srgbClr val="D3DFEE"/>
                    </a:solidFill>
                  </a:tcPr>
                </a:tc>
                <a:tc>
                  <a:txBody>
                    <a:bodyPr/>
                    <a:lstStyle/>
                    <a:p>
                      <a:r>
                        <a:rPr lang="en-IN" dirty="0">
                          <a:effectLst/>
                        </a:rPr>
                        <a:t>Deletes a specific product</a:t>
                      </a:r>
                    </a:p>
                  </a:txBody>
                  <a:tcPr marL="53340" marR="53340" marT="53340" marB="53340">
                    <a:lnL>
                      <a:noFill/>
                    </a:lnL>
                    <a:lnR>
                      <a:noFill/>
                    </a:lnR>
                    <a:lnT>
                      <a:noFill/>
                    </a:lnT>
                    <a:lnB>
                      <a:noFill/>
                    </a:lnB>
                    <a:solidFill>
                      <a:srgbClr val="D3DFEE"/>
                    </a:solidFill>
                  </a:tcPr>
                </a:tc>
                <a:extLst>
                  <a:ext uri="{0D108BD9-81ED-4DB2-BD59-A6C34878D82A}">
                    <a16:rowId xmlns:a16="http://schemas.microsoft.com/office/drawing/2014/main" val="3549456629"/>
                  </a:ext>
                </a:extLst>
              </a:tr>
            </a:tbl>
          </a:graphicData>
        </a:graphic>
      </p:graphicFrame>
    </p:spTree>
    <p:extLst>
      <p:ext uri="{BB962C8B-B14F-4D97-AF65-F5344CB8AC3E}">
        <p14:creationId xmlns:p14="http://schemas.microsoft.com/office/powerpoint/2010/main" val="306792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20000"/>
          </a:bodyPr>
          <a:lstStyle/>
          <a:p>
            <a:r>
              <a:rPr lang="en-US" b="1" dirty="0"/>
              <a:t>Don’t use verbs:</a:t>
            </a:r>
            <a:br>
              <a:rPr lang="en-US" b="1" dirty="0"/>
            </a:br>
            <a:r>
              <a:rPr lang="en-US" dirty="0"/>
              <a:t>                              /</a:t>
            </a:r>
            <a:r>
              <a:rPr lang="en-US" dirty="0" err="1"/>
              <a:t>getAllProducts</a:t>
            </a:r>
            <a:br>
              <a:rPr lang="en-US" dirty="0"/>
            </a:br>
            <a:r>
              <a:rPr lang="en-US" dirty="0"/>
              <a:t>                              /</a:t>
            </a:r>
            <a:r>
              <a:rPr lang="en-US" dirty="0" err="1"/>
              <a:t>createNewProduct</a:t>
            </a:r>
            <a:br>
              <a:rPr lang="en-US" dirty="0"/>
            </a:br>
            <a:r>
              <a:rPr lang="en-US" dirty="0"/>
              <a:t>                              /</a:t>
            </a:r>
            <a:r>
              <a:rPr lang="en-US" dirty="0" err="1"/>
              <a:t>deleteAllProducts</a:t>
            </a:r>
            <a:r>
              <a:rPr lang="en-US" dirty="0"/>
              <a:t> .</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365628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Web API Design - Crafting Interfaces for Developers</a:t>
            </a:r>
          </a:p>
          <a:p>
            <a:r>
              <a:rPr lang="en-US" dirty="0"/>
              <a:t>Nouns are good; verbs are bad</a:t>
            </a:r>
          </a:p>
          <a:p>
            <a:r>
              <a:rPr lang="en-US" dirty="0"/>
              <a:t>Plural nouns and concrete names</a:t>
            </a:r>
          </a:p>
          <a:p>
            <a:r>
              <a:rPr lang="en-US" dirty="0"/>
              <a:t>Simplify associations - sweep complexity under the ‘?’</a:t>
            </a:r>
          </a:p>
          <a:p>
            <a:r>
              <a:rPr lang="en-US" dirty="0"/>
              <a:t>Handling errors</a:t>
            </a:r>
          </a:p>
          <a:p>
            <a:r>
              <a:rPr lang="en-US" dirty="0"/>
              <a:t>Pagination and partial response</a:t>
            </a:r>
          </a:p>
          <a:p>
            <a:r>
              <a:rPr lang="en-US" dirty="0"/>
              <a:t>What about responses that don’t involve resources?	</a:t>
            </a:r>
            <a:endParaRPr lang="en-IN"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dirty="0"/>
              <a:t> Don’t change the state of HTTP Methods</a:t>
            </a:r>
          </a:p>
          <a:p>
            <a:r>
              <a:rPr lang="en-US" dirty="0"/>
              <a:t>HTTP methods have their own state of behavior. Don’t change or mix their state.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59FDE2AD-0605-4459-9A81-F1816B1643A7}"/>
              </a:ext>
            </a:extLst>
          </p:cNvPr>
          <p:cNvGraphicFramePr>
            <a:graphicFrameLocks noGrp="1"/>
          </p:cNvGraphicFramePr>
          <p:nvPr>
            <p:extLst>
              <p:ext uri="{D42A27DB-BD31-4B8C-83A1-F6EECF244321}">
                <p14:modId xmlns:p14="http://schemas.microsoft.com/office/powerpoint/2010/main" val="369189871"/>
              </p:ext>
            </p:extLst>
          </p:nvPr>
        </p:nvGraphicFramePr>
        <p:xfrm>
          <a:off x="457202" y="3138011"/>
          <a:ext cx="7848598" cy="1036320"/>
        </p:xfrm>
        <a:graphic>
          <a:graphicData uri="http://schemas.openxmlformats.org/drawingml/2006/table">
            <a:tbl>
              <a:tblPr/>
              <a:tblGrid>
                <a:gridCol w="1516396">
                  <a:extLst>
                    <a:ext uri="{9D8B030D-6E8A-4147-A177-3AD203B41FA5}">
                      <a16:colId xmlns:a16="http://schemas.microsoft.com/office/drawing/2014/main" val="2858077394"/>
                    </a:ext>
                  </a:extLst>
                </a:gridCol>
                <a:gridCol w="1516396">
                  <a:extLst>
                    <a:ext uri="{9D8B030D-6E8A-4147-A177-3AD203B41FA5}">
                      <a16:colId xmlns:a16="http://schemas.microsoft.com/office/drawing/2014/main" val="2576810539"/>
                    </a:ext>
                  </a:extLst>
                </a:gridCol>
                <a:gridCol w="1516396">
                  <a:extLst>
                    <a:ext uri="{9D8B030D-6E8A-4147-A177-3AD203B41FA5}">
                      <a16:colId xmlns:a16="http://schemas.microsoft.com/office/drawing/2014/main" val="2404517785"/>
                    </a:ext>
                  </a:extLst>
                </a:gridCol>
                <a:gridCol w="1649705">
                  <a:extLst>
                    <a:ext uri="{9D8B030D-6E8A-4147-A177-3AD203B41FA5}">
                      <a16:colId xmlns:a16="http://schemas.microsoft.com/office/drawing/2014/main" val="3312869690"/>
                    </a:ext>
                  </a:extLst>
                </a:gridCol>
                <a:gridCol w="1649705">
                  <a:extLst>
                    <a:ext uri="{9D8B030D-6E8A-4147-A177-3AD203B41FA5}">
                      <a16:colId xmlns:a16="http://schemas.microsoft.com/office/drawing/2014/main" val="1440007816"/>
                    </a:ext>
                  </a:extLst>
                </a:gridCol>
              </a:tblGrid>
              <a:tr h="0">
                <a:tc>
                  <a:txBody>
                    <a:bodyPr/>
                    <a:lstStyle/>
                    <a:p>
                      <a:br>
                        <a:rPr lang="en-IN" b="1">
                          <a:effectLst/>
                        </a:rPr>
                      </a:br>
                      <a:r>
                        <a:rPr lang="en-IN" b="1">
                          <a:effectLst/>
                        </a:rPr>
                        <a:t>GET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POST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PUT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DELETE</a:t>
                      </a:r>
                      <a:endParaRPr lang="en-IN">
                        <a:effectLst/>
                      </a:endParaRPr>
                    </a:p>
                  </a:txBody>
                  <a:tcPr marL="53340" marR="53340" marT="53340" marB="53340">
                    <a:lnL>
                      <a:noFill/>
                    </a:lnL>
                    <a:lnR>
                      <a:noFill/>
                    </a:lnR>
                    <a:lnT>
                      <a:noFill/>
                    </a:lnT>
                    <a:lnB>
                      <a:noFill/>
                    </a:lnB>
                    <a:solidFill>
                      <a:srgbClr val="FFFFFF"/>
                    </a:solidFill>
                  </a:tcPr>
                </a:tc>
                <a:tc>
                  <a:txBody>
                    <a:bodyPr/>
                    <a:lstStyle/>
                    <a:p>
                      <a:endParaRPr lang="en-IN"/>
                    </a:p>
                  </a:txBody>
                  <a:tcPr>
                    <a:lnL>
                      <a:noFill/>
                    </a:lnL>
                  </a:tcPr>
                </a:tc>
                <a:extLst>
                  <a:ext uri="{0D108BD9-81ED-4DB2-BD59-A6C34878D82A}">
                    <a16:rowId xmlns:a16="http://schemas.microsoft.com/office/drawing/2014/main" val="731459070"/>
                  </a:ext>
                </a:extLst>
              </a:tr>
              <a:tr h="0">
                <a:tc>
                  <a:txBody>
                    <a:bodyPr/>
                    <a:lstStyle/>
                    <a:p>
                      <a:r>
                        <a:rPr lang="en-IN" b="1">
                          <a:effectLst/>
                        </a:rPr>
                        <a:t>RESOURCE</a:t>
                      </a:r>
                      <a:endParaRPr lang="en-IN">
                        <a:effectLst/>
                      </a:endParaRPr>
                    </a:p>
                  </a:txBody>
                  <a:tcPr marL="53340" marR="53340" marT="53340" marB="53340">
                    <a:lnL>
                      <a:noFill/>
                    </a:lnL>
                    <a:lnR>
                      <a:noFill/>
                    </a:lnR>
                    <a:lnT>
                      <a:noFill/>
                    </a:lnT>
                    <a:lnB>
                      <a:noFill/>
                    </a:lnB>
                    <a:solidFill>
                      <a:srgbClr val="C0C0C0"/>
                    </a:solidFill>
                  </a:tcPr>
                </a:tc>
                <a:tc>
                  <a:txBody>
                    <a:bodyPr/>
                    <a:lstStyle/>
                    <a:p>
                      <a:r>
                        <a:rPr lang="en-IN">
                          <a:effectLst/>
                        </a:rPr>
                        <a:t>Read</a:t>
                      </a:r>
                    </a:p>
                  </a:txBody>
                  <a:tcPr marL="53340" marR="53340" marT="53340" marB="53340">
                    <a:lnL>
                      <a:noFill/>
                    </a:lnL>
                    <a:lnR>
                      <a:noFill/>
                    </a:lnR>
                    <a:lnT>
                      <a:noFill/>
                    </a:lnT>
                    <a:lnB>
                      <a:noFill/>
                    </a:lnB>
                    <a:solidFill>
                      <a:srgbClr val="C0C0C0"/>
                    </a:solidFill>
                  </a:tcPr>
                </a:tc>
                <a:tc>
                  <a:txBody>
                    <a:bodyPr/>
                    <a:lstStyle/>
                    <a:p>
                      <a:r>
                        <a:rPr lang="en-IN">
                          <a:effectLst/>
                        </a:rPr>
                        <a:t>Create</a:t>
                      </a:r>
                    </a:p>
                  </a:txBody>
                  <a:tcPr marL="53340" marR="53340" marT="53340" marB="53340">
                    <a:lnL>
                      <a:noFill/>
                    </a:lnL>
                    <a:lnR>
                      <a:noFill/>
                    </a:lnR>
                    <a:lnT>
                      <a:noFill/>
                    </a:lnT>
                    <a:lnB>
                      <a:noFill/>
                    </a:lnB>
                    <a:solidFill>
                      <a:srgbClr val="C0C0C0"/>
                    </a:solidFill>
                  </a:tcPr>
                </a:tc>
                <a:tc>
                  <a:txBody>
                    <a:bodyPr/>
                    <a:lstStyle/>
                    <a:p>
                      <a:r>
                        <a:rPr lang="en-IN">
                          <a:effectLst/>
                        </a:rPr>
                        <a:t>Update</a:t>
                      </a:r>
                    </a:p>
                  </a:txBody>
                  <a:tcPr marL="53340" marR="53340" marT="53340" marB="53340">
                    <a:lnL>
                      <a:noFill/>
                    </a:lnL>
                    <a:lnR>
                      <a:noFill/>
                    </a:lnR>
                    <a:lnT>
                      <a:noFill/>
                    </a:lnT>
                    <a:lnB>
                      <a:noFill/>
                    </a:lnB>
                    <a:solidFill>
                      <a:srgbClr val="C0C0C0"/>
                    </a:solidFill>
                  </a:tcPr>
                </a:tc>
                <a:tc>
                  <a:txBody>
                    <a:bodyPr/>
                    <a:lstStyle/>
                    <a:p>
                      <a:r>
                        <a:rPr lang="en-IN" dirty="0">
                          <a:effectLst/>
                        </a:rPr>
                        <a:t>Delete</a:t>
                      </a:r>
                    </a:p>
                  </a:txBody>
                  <a:tcPr marL="53340" marR="53340" marT="53340" marB="53340">
                    <a:lnL>
                      <a:noFill/>
                    </a:lnL>
                    <a:lnR>
                      <a:noFill/>
                    </a:lnR>
                    <a:lnB>
                      <a:noFill/>
                    </a:lnB>
                    <a:solidFill>
                      <a:srgbClr val="C0C0C0"/>
                    </a:solidFill>
                  </a:tcPr>
                </a:tc>
                <a:extLst>
                  <a:ext uri="{0D108BD9-81ED-4DB2-BD59-A6C34878D82A}">
                    <a16:rowId xmlns:a16="http://schemas.microsoft.com/office/drawing/2014/main" val="792787379"/>
                  </a:ext>
                </a:extLst>
              </a:tr>
            </a:tbl>
          </a:graphicData>
        </a:graphic>
      </p:graphicFrame>
    </p:spTree>
    <p:extLst>
      <p:ext uri="{BB962C8B-B14F-4D97-AF65-F5344CB8AC3E}">
        <p14:creationId xmlns:p14="http://schemas.microsoft.com/office/powerpoint/2010/main" val="126549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5781-E041-4DEF-933E-4F58475E9C80}"/>
              </a:ext>
            </a:extLst>
          </p:cNvPr>
          <p:cNvSpPr>
            <a:spLocks noGrp="1"/>
          </p:cNvSpPr>
          <p:nvPr>
            <p:ph sz="quarter" idx="12"/>
          </p:nvPr>
        </p:nvSpPr>
        <p:spPr/>
        <p:txBody>
          <a:bodyPr>
            <a:normAutofit fontScale="92500" lnSpcReduction="20000"/>
          </a:bodyPr>
          <a:lstStyle/>
          <a:p>
            <a:r>
              <a:rPr lang="en-US" dirty="0"/>
              <a:t>Should you choose singular or plural nouns for your resource names? </a:t>
            </a:r>
          </a:p>
          <a:p>
            <a:r>
              <a:rPr lang="en-US" dirty="0"/>
              <a:t>Let's look at a few examples: </a:t>
            </a:r>
          </a:p>
          <a:p>
            <a:r>
              <a:rPr lang="en-US" dirty="0"/>
              <a:t>Foursquare      </a:t>
            </a:r>
            <a:r>
              <a:rPr lang="en-US" dirty="0" err="1"/>
              <a:t>GroupOn</a:t>
            </a:r>
            <a:r>
              <a:rPr lang="en-US" dirty="0"/>
              <a:t>             Zappos </a:t>
            </a:r>
          </a:p>
          <a:p>
            <a:r>
              <a:rPr lang="en-US" b="1" dirty="0">
                <a:solidFill>
                  <a:srgbClr val="00B050"/>
                </a:solidFill>
              </a:rPr>
              <a:t>/</a:t>
            </a:r>
            <a:r>
              <a:rPr lang="en-US" b="1" dirty="0" err="1">
                <a:solidFill>
                  <a:srgbClr val="00B050"/>
                </a:solidFill>
              </a:rPr>
              <a:t>checkins</a:t>
            </a:r>
            <a:r>
              <a:rPr lang="en-US" b="1" dirty="0">
                <a:solidFill>
                  <a:srgbClr val="00B050"/>
                </a:solidFill>
              </a:rPr>
              <a:t>           /deals                 /Product</a:t>
            </a:r>
          </a:p>
          <a:p>
            <a:r>
              <a:rPr lang="en-US" dirty="0"/>
              <a:t>Given that the first thing most people probably do with a RESTful API is a GET, we think it reads more easily and is more intuitive to use plural nouns. </a:t>
            </a:r>
          </a:p>
          <a:p>
            <a:r>
              <a:rPr lang="en-US" dirty="0"/>
              <a:t>But above all, avoid a mixed model in which you use singular for some resources, plural for others. </a:t>
            </a:r>
          </a:p>
          <a:p>
            <a:r>
              <a:rPr lang="en-US" dirty="0"/>
              <a:t>Being consistent allows developers to predict and guess the method calls as they learn to work with your API.</a:t>
            </a:r>
            <a:endParaRPr lang="en-IN" dirty="0"/>
          </a:p>
        </p:txBody>
      </p:sp>
      <p:sp>
        <p:nvSpPr>
          <p:cNvPr id="3" name="Title 2">
            <a:extLst>
              <a:ext uri="{FF2B5EF4-FFF2-40B4-BE49-F238E27FC236}">
                <a16:creationId xmlns:a16="http://schemas.microsoft.com/office/drawing/2014/main" id="{0F8B3B7A-FEE3-4EF8-B284-59561916CE8D}"/>
              </a:ext>
            </a:extLst>
          </p:cNvPr>
          <p:cNvSpPr>
            <a:spLocks noGrp="1"/>
          </p:cNvSpPr>
          <p:nvPr>
            <p:ph type="title"/>
          </p:nvPr>
        </p:nvSpPr>
        <p:spPr/>
        <p:txBody>
          <a:bodyPr/>
          <a:lstStyle/>
          <a:p>
            <a:br>
              <a:rPr lang="en-IN" b="0" dirty="0"/>
            </a:br>
            <a:r>
              <a:rPr lang="en-IN" dirty="0"/>
              <a:t>Plural nouns and concrete names </a:t>
            </a:r>
          </a:p>
        </p:txBody>
      </p:sp>
    </p:spTree>
    <p:extLst>
      <p:ext uri="{BB962C8B-B14F-4D97-AF65-F5344CB8AC3E}">
        <p14:creationId xmlns:p14="http://schemas.microsoft.com/office/powerpoint/2010/main" val="262330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is not always meaningful for developers.</a:t>
            </a:r>
          </a:p>
          <a:p>
            <a:r>
              <a:rPr lang="en-US" dirty="0"/>
              <a:t>Take for example an API that accesses content in various forms - blogs, videos, news articles, and so on.</a:t>
            </a:r>
          </a:p>
          <a:p>
            <a:r>
              <a:rPr lang="en-US" dirty="0"/>
              <a:t>An API that models everything at the highest level of abstraction - as /items or /assets in our example - </a:t>
            </a:r>
            <a:r>
              <a:rPr lang="en-US" b="1" dirty="0">
                <a:solidFill>
                  <a:srgbClr val="FF0000"/>
                </a:solidFill>
              </a:rPr>
              <a:t>loses the opportunity to paint a tangible picture for developers to know what they can do with this API. </a:t>
            </a:r>
          </a:p>
          <a:p>
            <a:r>
              <a:rPr lang="en-US" dirty="0"/>
              <a:t>It is more compelling and useful to see the resources listed as blogs, videos, and news articles.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3807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The level of abstraction depends on your scenario.</a:t>
            </a:r>
          </a:p>
          <a:p>
            <a:r>
              <a:rPr lang="en-US" dirty="0"/>
              <a:t>You also want to expose a manageable number of resources. </a:t>
            </a:r>
          </a:p>
          <a:p>
            <a:r>
              <a:rPr lang="en-US" dirty="0"/>
              <a:t>Aim for concrete naming.</a:t>
            </a:r>
          </a:p>
          <a:p>
            <a:r>
              <a:rPr lang="en-US" dirty="0"/>
              <a:t>In summary, an intuitive API </a:t>
            </a:r>
            <a:r>
              <a:rPr lang="en-US" b="1" dirty="0">
                <a:solidFill>
                  <a:srgbClr val="00B050"/>
                </a:solidFill>
              </a:rPr>
              <a:t>uses plural </a:t>
            </a:r>
            <a:r>
              <a:rPr lang="en-US" dirty="0"/>
              <a:t>rather than singular nouns, and </a:t>
            </a:r>
            <a:r>
              <a:rPr lang="en-US" b="1" dirty="0">
                <a:solidFill>
                  <a:srgbClr val="00B050"/>
                </a:solidFill>
              </a:rPr>
              <a:t>concrete</a:t>
            </a:r>
            <a:r>
              <a:rPr lang="en-US" dirty="0"/>
              <a:t> rather than abstract names.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687675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3C1FB-D235-441B-BCEC-9DBF28BA4BF1}"/>
              </a:ext>
            </a:extLst>
          </p:cNvPr>
          <p:cNvSpPr>
            <a:spLocks noGrp="1"/>
          </p:cNvSpPr>
          <p:nvPr>
            <p:ph sz="quarter" idx="12"/>
          </p:nvPr>
        </p:nvSpPr>
        <p:spPr/>
        <p:txBody>
          <a:bodyPr>
            <a:normAutofit fontScale="92500" lnSpcReduction="20000"/>
          </a:bodyPr>
          <a:lstStyle/>
          <a:p>
            <a:r>
              <a:rPr lang="en-US" dirty="0"/>
              <a:t>API is more successful and it has a lot of clients. </a:t>
            </a:r>
          </a:p>
          <a:p>
            <a:r>
              <a:rPr lang="en-US" dirty="0"/>
              <a:t>Now, you have  a requirement to rename one of the fields or add a new field for JSON response. </a:t>
            </a:r>
          </a:p>
          <a:p>
            <a:r>
              <a:rPr lang="en-US" dirty="0"/>
              <a:t>What happens if you modify the changes and publish a web API? </a:t>
            </a:r>
          </a:p>
          <a:p>
            <a:r>
              <a:rPr lang="en-US" dirty="0"/>
              <a:t>Everyone that’s already integrated with you is going to break.</a:t>
            </a:r>
          </a:p>
          <a:p>
            <a:r>
              <a:rPr lang="en-US" dirty="0"/>
              <a:t>In the software world, we can't blame changes or new feature requests. </a:t>
            </a:r>
          </a:p>
          <a:p>
            <a:r>
              <a:rPr lang="en-US" dirty="0"/>
              <a:t>They are part of the software development. We can't stop them or refuse them either. </a:t>
            </a:r>
          </a:p>
          <a:p>
            <a:r>
              <a:rPr lang="en-US" dirty="0"/>
              <a:t>The most common way of handling changes is, to have versions of an API.</a:t>
            </a:r>
            <a:endParaRPr lang="en-IN" dirty="0"/>
          </a:p>
        </p:txBody>
      </p:sp>
      <p:sp>
        <p:nvSpPr>
          <p:cNvPr id="3" name="Title 2">
            <a:extLst>
              <a:ext uri="{FF2B5EF4-FFF2-40B4-BE49-F238E27FC236}">
                <a16:creationId xmlns:a16="http://schemas.microsoft.com/office/drawing/2014/main" id="{41609E70-651E-4312-9C8A-F019B3ADD305}"/>
              </a:ext>
            </a:extLst>
          </p:cNvPr>
          <p:cNvSpPr>
            <a:spLocks noGrp="1"/>
          </p:cNvSpPr>
          <p:nvPr>
            <p:ph type="title"/>
          </p:nvPr>
        </p:nvSpPr>
        <p:spPr/>
        <p:txBody>
          <a:bodyPr/>
          <a:lstStyle/>
          <a:p>
            <a:r>
              <a:rPr lang="en-IN" dirty="0"/>
              <a:t>Stability and Consistency</a:t>
            </a:r>
          </a:p>
        </p:txBody>
      </p:sp>
    </p:spTree>
    <p:extLst>
      <p:ext uri="{BB962C8B-B14F-4D97-AF65-F5344CB8AC3E}">
        <p14:creationId xmlns:p14="http://schemas.microsoft.com/office/powerpoint/2010/main" val="16813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dirty="0"/>
              <a:t>Changes that don’t break existing code using the API can be handled within one version.</a:t>
            </a:r>
          </a:p>
          <a:p>
            <a:r>
              <a:rPr lang="en-US" dirty="0"/>
              <a:t>If there are breaking changes i.e. it risks breaking the code which is using the API, those changes should be introduced in a new version of the API.</a:t>
            </a:r>
          </a:p>
          <a:p>
            <a:r>
              <a:rPr lang="en-US" dirty="0"/>
              <a:t>Every developer should do some planning ahead of your web API. </a:t>
            </a:r>
          </a:p>
          <a:p>
            <a:r>
              <a:rPr lang="en-US" dirty="0"/>
              <a:t>Make the API Version mandatory and never release an </a:t>
            </a:r>
            <a:r>
              <a:rPr lang="en-US" dirty="0" err="1"/>
              <a:t>unversioned</a:t>
            </a:r>
            <a:r>
              <a:rPr lang="en-US" dirty="0"/>
              <a:t> API.</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72817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b="1" dirty="0">
                <a:solidFill>
                  <a:srgbClr val="FF0000"/>
                </a:solidFill>
              </a:rPr>
              <a:t>Never release an API without a version and make the version mandatory. </a:t>
            </a:r>
            <a:endParaRPr lang="en-US" dirty="0">
              <a:solidFill>
                <a:srgbClr val="FF0000"/>
              </a:solidFill>
            </a:endParaRPr>
          </a:p>
          <a:p>
            <a:r>
              <a:rPr lang="en-US" dirty="0"/>
              <a:t>Let's see how three top API providers handle versioning. </a:t>
            </a:r>
          </a:p>
          <a:p>
            <a:r>
              <a:rPr lang="en-IN" dirty="0"/>
              <a:t>Twilio /2010-04-01/Accounts/ </a:t>
            </a:r>
          </a:p>
          <a:p>
            <a:r>
              <a:rPr lang="en-US" dirty="0"/>
              <a:t>salesforce.com /services/data/v20.0/</a:t>
            </a:r>
            <a:r>
              <a:rPr lang="en-US" dirty="0" err="1"/>
              <a:t>sobjects</a:t>
            </a:r>
            <a:r>
              <a:rPr lang="en-US" dirty="0"/>
              <a:t>/Account </a:t>
            </a:r>
          </a:p>
          <a:p>
            <a:r>
              <a:rPr lang="en-IN" dirty="0"/>
              <a:t>Facebook ?v=1.0 </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939237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fontScale="92500"/>
          </a:bodyPr>
          <a:lstStyle/>
          <a:p>
            <a:r>
              <a:rPr lang="en-US" dirty="0"/>
              <a:t>Twilio uses a timestamp in the URL (note the European format).</a:t>
            </a:r>
          </a:p>
          <a:p>
            <a:r>
              <a:rPr lang="en-US" dirty="0"/>
              <a:t>At compilation time, the developer includes the timestamp of the application when the code was compiled. </a:t>
            </a:r>
          </a:p>
          <a:p>
            <a:r>
              <a:rPr lang="en-US" dirty="0"/>
              <a:t>That timestamp goes in all the HTTP requests.</a:t>
            </a:r>
          </a:p>
          <a:p>
            <a:r>
              <a:rPr lang="en-US" dirty="0"/>
              <a:t>When a request arrives, Twilio does a look up. </a:t>
            </a:r>
          </a:p>
          <a:p>
            <a:r>
              <a:rPr lang="en-US" dirty="0"/>
              <a:t>Based on the timestamp they identify the API that was valid when this code was created and route accordingly.</a:t>
            </a:r>
          </a:p>
          <a:p>
            <a:r>
              <a:rPr lang="en-US" dirty="0"/>
              <a:t>For example, it can be confusing to understand whether the timestamp is the compilation time or the timestamp when the API was released.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69469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Salesforce.com uses v20.0, placed somewhere in the middle of the URL.</a:t>
            </a:r>
          </a:p>
          <a:p>
            <a:r>
              <a:rPr lang="en-US" dirty="0"/>
              <a:t>We like the use of the v. notation. </a:t>
            </a:r>
          </a:p>
          <a:p>
            <a:r>
              <a:rPr lang="en-US" dirty="0"/>
              <a:t>However, we don't like using the .0 because it implies that the interface might be changing more frequently than it should. </a:t>
            </a:r>
          </a:p>
          <a:p>
            <a:r>
              <a:rPr lang="en-US" dirty="0"/>
              <a:t>The logic behind an interface can change rapidly but the interface itself shouldn't change frequently.</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703090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Facebook also uses the v. notation but makes the version an optional parameter.</a:t>
            </a:r>
          </a:p>
          <a:p>
            <a:r>
              <a:rPr lang="en-US" dirty="0"/>
              <a:t>This is problematic because as soon as Facebook forced the API up to the next version, all the apps that didn't include the version number broke and had to be pulled back and version number added.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858788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Supporting multiple formats</a:t>
            </a:r>
          </a:p>
          <a:p>
            <a:r>
              <a:rPr lang="en-US" dirty="0"/>
              <a:t>What about attribute names?</a:t>
            </a:r>
          </a:p>
          <a:p>
            <a:r>
              <a:rPr lang="en-US" dirty="0"/>
              <a:t>Consolidate API requests in one subdomain</a:t>
            </a:r>
          </a:p>
          <a:p>
            <a:r>
              <a:rPr lang="en-US" dirty="0"/>
              <a:t>Authentication</a:t>
            </a:r>
          </a:p>
          <a:p>
            <a:r>
              <a:rPr lang="en-US" dirty="0"/>
              <a:t>Making requests on your API</a:t>
            </a:r>
          </a:p>
          <a:p>
            <a:r>
              <a:rPr lang="en-US" dirty="0"/>
              <a:t>Chatty APIs</a:t>
            </a:r>
          </a:p>
          <a:p>
            <a:r>
              <a:rPr lang="en-US" dirty="0"/>
              <a:t>The API Façade Pattern</a:t>
            </a:r>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428200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Never release an API without a version. Make the version mandatory.</a:t>
            </a:r>
          </a:p>
          <a:p>
            <a:r>
              <a:rPr lang="en-US" dirty="0"/>
              <a:t>Specify the version with a 'v' prefix. Move it all the way to the left in the URL so that it has the highest scope (e.g. /v1/products).</a:t>
            </a:r>
          </a:p>
          <a:p>
            <a:r>
              <a:rPr lang="en-US" dirty="0"/>
              <a:t>Use a simple ordinal number. </a:t>
            </a:r>
          </a:p>
          <a:p>
            <a:r>
              <a:rPr lang="en-US" dirty="0"/>
              <a:t>Don't use the dot notation like v1.2 because it implies a granularity of versioning that doesn't work well with APIs--it's an interface not an implementation. </a:t>
            </a:r>
          </a:p>
          <a:p>
            <a:r>
              <a:rPr lang="en-US" dirty="0"/>
              <a:t>Stick with v1, v2, and so on.</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3632071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How many versions should you maintain? Maintain at least one version back.</a:t>
            </a:r>
          </a:p>
          <a:p>
            <a:r>
              <a:rPr lang="en-US" dirty="0"/>
              <a:t>For how long should you maintain a version? Give developers at least one cycle to react before obsoleting a version.</a:t>
            </a:r>
          </a:p>
          <a:p>
            <a:r>
              <a:rPr lang="en-US" dirty="0"/>
              <a:t>Sometimes that's 6 months; sometimes it’s 2 years. </a:t>
            </a:r>
          </a:p>
          <a:p>
            <a:r>
              <a:rPr lang="en-US" dirty="0"/>
              <a:t>It depends on your developers' development platform, application type, and application users. </a:t>
            </a:r>
          </a:p>
          <a:p>
            <a:r>
              <a:rPr lang="en-US" dirty="0"/>
              <a:t>For example, mobile apps take longer to rev’ than Web apps</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574234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lstStyle/>
          <a:p>
            <a:r>
              <a:rPr lang="en-US" dirty="0"/>
              <a:t>There is a strong school of thought about putting format and version in the header. </a:t>
            </a:r>
          </a:p>
          <a:p>
            <a:r>
              <a:rPr lang="en-US" dirty="0"/>
              <a:t>Simple rules we follow:</a:t>
            </a:r>
          </a:p>
          <a:p>
            <a:pPr lvl="1"/>
            <a:r>
              <a:rPr lang="en-US" dirty="0"/>
              <a:t>If it changes the logic you write to handle the response, put it in the URL so you can see it easily. </a:t>
            </a:r>
          </a:p>
          <a:p>
            <a:pPr lvl="1"/>
            <a:r>
              <a:rPr lang="en-US" dirty="0"/>
              <a:t>If it doesn't change the logic for each response, like OAuth information, put it in the header</a:t>
            </a:r>
            <a:endParaRPr lang="en-IN" dirty="0"/>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163675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normAutofit/>
          </a:bodyPr>
          <a:lstStyle/>
          <a:p>
            <a:r>
              <a:rPr lang="en-US" dirty="0"/>
              <a:t>These for example, all represent the same resource:</a:t>
            </a:r>
          </a:p>
          <a:p>
            <a:r>
              <a:rPr lang="en-US" dirty="0"/>
              <a:t>products/1 </a:t>
            </a:r>
          </a:p>
          <a:p>
            <a:pPr lvl="1"/>
            <a:r>
              <a:rPr lang="en-US" dirty="0"/>
              <a:t>Content-Type: application/json </a:t>
            </a:r>
          </a:p>
          <a:p>
            <a:r>
              <a:rPr lang="en-US" dirty="0"/>
              <a:t>products/1 </a:t>
            </a:r>
          </a:p>
          <a:p>
            <a:pPr lvl="1"/>
            <a:r>
              <a:rPr lang="en-US" dirty="0"/>
              <a:t>Content-Type: application/xml </a:t>
            </a:r>
          </a:p>
          <a:p>
            <a:r>
              <a:rPr lang="en-US" dirty="0"/>
              <a:t>products/1 </a:t>
            </a:r>
          </a:p>
          <a:p>
            <a:pPr lvl="1"/>
            <a:r>
              <a:rPr lang="en-US" dirty="0"/>
              <a:t>Content-Type: application/</a:t>
            </a:r>
            <a:r>
              <a:rPr lang="en-US" dirty="0" err="1"/>
              <a:t>png</a:t>
            </a:r>
            <a:endParaRPr lang="en-US" dirty="0"/>
          </a:p>
          <a:p>
            <a:r>
              <a:rPr lang="en-US" dirty="0"/>
              <a:t>The code we would write to handle the responses would be very different.</a:t>
            </a:r>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2826406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IN" b="1" dirty="0"/>
              <a:t>Sample of URL version schema:</a:t>
            </a:r>
            <a:br>
              <a:rPr lang="en-IN" b="1" dirty="0"/>
            </a:br>
            <a:r>
              <a:rPr lang="en-IN" dirty="0"/>
              <a:t>   /</a:t>
            </a:r>
            <a:r>
              <a:rPr lang="en-IN" dirty="0" err="1"/>
              <a:t>api</a:t>
            </a:r>
            <a:r>
              <a:rPr lang="en-IN" dirty="0"/>
              <a:t>/v1/products</a:t>
            </a:r>
            <a:br>
              <a:rPr lang="en-IN" dirty="0"/>
            </a:br>
            <a:r>
              <a:rPr lang="en-IN" dirty="0"/>
              <a:t>   /</a:t>
            </a:r>
            <a:r>
              <a:rPr lang="en-IN" dirty="0" err="1"/>
              <a:t>api</a:t>
            </a:r>
            <a:r>
              <a:rPr lang="en-IN" dirty="0"/>
              <a:t>/</a:t>
            </a:r>
            <a:r>
              <a:rPr lang="en-IN" dirty="0" err="1"/>
              <a:t>products?version</a:t>
            </a:r>
            <a:r>
              <a:rPr lang="en-IN" dirty="0"/>
              <a:t>=v1</a:t>
            </a:r>
            <a:br>
              <a:rPr lang="en-IN" dirty="0"/>
            </a:br>
            <a:r>
              <a:rPr lang="en-IN" dirty="0"/>
              <a:t>   /</a:t>
            </a:r>
            <a:r>
              <a:rPr lang="en-IN" dirty="0" err="1"/>
              <a:t>api</a:t>
            </a:r>
            <a:r>
              <a:rPr lang="en-IN" dirty="0"/>
              <a:t>/</a:t>
            </a:r>
            <a:r>
              <a:rPr lang="en-IN" dirty="0" err="1"/>
              <a:t>products?api-version</a:t>
            </a:r>
            <a:r>
              <a:rPr lang="en-IN" dirty="0"/>
              <a:t>=1</a:t>
            </a:r>
          </a:p>
          <a:p>
            <a:r>
              <a:rPr lang="en-IN" dirty="0"/>
              <a:t>   /</a:t>
            </a:r>
            <a:r>
              <a:rPr lang="en-IN" dirty="0" err="1"/>
              <a:t>api</a:t>
            </a:r>
            <a:r>
              <a:rPr lang="en-IN" dirty="0"/>
              <a:t>/v2-Alpha/products</a:t>
            </a:r>
            <a:br>
              <a:rPr lang="en-IN" dirty="0"/>
            </a:br>
            <a:r>
              <a:rPr lang="en-IN" dirty="0"/>
              <a:t>   /</a:t>
            </a:r>
            <a:r>
              <a:rPr lang="en-IN" dirty="0" err="1"/>
              <a:t>api</a:t>
            </a:r>
            <a:r>
              <a:rPr lang="en-IN" dirty="0"/>
              <a:t>/</a:t>
            </a:r>
            <a:r>
              <a:rPr lang="en-IN" dirty="0" err="1"/>
              <a:t>products?api-version</a:t>
            </a:r>
            <a:r>
              <a:rPr lang="en-IN" dirty="0"/>
              <a:t>=2-Alpha</a:t>
            </a:r>
          </a:p>
          <a:p>
            <a:br>
              <a:rPr lang="en-IN" dirty="0"/>
            </a:br>
            <a:r>
              <a:rPr lang="en-IN" dirty="0"/>
              <a:t>   /</a:t>
            </a:r>
            <a:r>
              <a:rPr lang="en-IN" dirty="0" err="1"/>
              <a:t>api</a:t>
            </a:r>
            <a:r>
              <a:rPr lang="en-IN" dirty="0"/>
              <a:t>/v2015-05-01.3.0/products</a:t>
            </a:r>
            <a:br>
              <a:rPr lang="en-IN" dirty="0"/>
            </a:br>
            <a:r>
              <a:rPr lang="en-IN" dirty="0"/>
              <a:t>   /</a:t>
            </a:r>
            <a:r>
              <a:rPr lang="en-IN" dirty="0" err="1"/>
              <a:t>api</a:t>
            </a:r>
            <a:r>
              <a:rPr lang="en-IN" dirty="0"/>
              <a:t>/</a:t>
            </a:r>
            <a:r>
              <a:rPr lang="en-IN" dirty="0" err="1"/>
              <a:t>products?api-version</a:t>
            </a:r>
            <a:r>
              <a:rPr lang="en-IN" dirty="0"/>
              <a:t>=2015-05-01.3.0</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40550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Flexibility is most important for Web API’s. </a:t>
            </a:r>
          </a:p>
          <a:p>
            <a:r>
              <a:rPr lang="en-US" dirty="0"/>
              <a:t>Let’s say, if you have a lot of users for your web API, users may needed output as JSON format or XML format as per their business needs. </a:t>
            </a:r>
          </a:p>
          <a:p>
            <a:r>
              <a:rPr lang="en-US" dirty="0"/>
              <a:t>So, you can’t say that my API will always return output as JSON. </a:t>
            </a:r>
          </a:p>
          <a:p>
            <a:r>
              <a:rPr lang="en-US" dirty="0"/>
              <a:t>If you say that, you’ll lose your business.</a:t>
            </a:r>
          </a:p>
          <a:p>
            <a:r>
              <a:rPr lang="en-US" dirty="0"/>
              <a:t>How will you manage that?</a:t>
            </a:r>
          </a:p>
          <a:p>
            <a:r>
              <a:rPr lang="en-US" dirty="0"/>
              <a:t>How should your API act flexible (about input, output)?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96988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5.1) Flexibility on Input:</a:t>
            </a:r>
          </a:p>
          <a:p>
            <a:pPr lvl="1"/>
            <a:r>
              <a:rPr lang="en-US" dirty="0"/>
              <a:t>By default, Web API will support multiple formats of input types. Those are text/html, Json, XML, etc.</a:t>
            </a:r>
          </a:p>
          <a:p>
            <a:r>
              <a:rPr lang="en-US" dirty="0"/>
              <a:t>5.2) Flexibility on Output:</a:t>
            </a:r>
          </a:p>
          <a:p>
            <a:pPr lvl="1"/>
            <a:r>
              <a:rPr lang="en-US" dirty="0"/>
              <a:t>The below formats are giving flexibility to end users to choose their output format.</a:t>
            </a:r>
          </a:p>
          <a:p>
            <a:pPr lvl="1"/>
            <a:r>
              <a:rPr lang="en-US" dirty="0"/>
              <a:t>Example Resources:</a:t>
            </a:r>
          </a:p>
          <a:p>
            <a:pPr lvl="1"/>
            <a:r>
              <a:rPr lang="en-US" dirty="0"/>
              <a:t>/</a:t>
            </a:r>
            <a:r>
              <a:rPr lang="en-US" dirty="0" err="1"/>
              <a:t>api</a:t>
            </a:r>
            <a:r>
              <a:rPr lang="en-US" dirty="0"/>
              <a:t>/v1/</a:t>
            </a:r>
            <a:r>
              <a:rPr lang="en-US" dirty="0" err="1"/>
              <a:t>products.Json</a:t>
            </a:r>
            <a:endParaRPr lang="en-US" dirty="0"/>
          </a:p>
          <a:p>
            <a:pPr lvl="1"/>
            <a:r>
              <a:rPr lang="en-US" dirty="0"/>
              <a:t>/</a:t>
            </a:r>
            <a:r>
              <a:rPr lang="en-US" dirty="0" err="1"/>
              <a:t>api</a:t>
            </a:r>
            <a:r>
              <a:rPr lang="en-US" dirty="0"/>
              <a:t>/v1/products.XML</a:t>
            </a:r>
          </a:p>
          <a:p>
            <a:pPr lvl="1"/>
            <a:r>
              <a:rPr lang="en-US" dirty="0"/>
              <a:t>/</a:t>
            </a:r>
            <a:r>
              <a:rPr lang="en-US" dirty="0" err="1"/>
              <a:t>api</a:t>
            </a:r>
            <a:r>
              <a:rPr lang="en-US" dirty="0"/>
              <a:t>/v1/products/?format=Json</a:t>
            </a:r>
          </a:p>
          <a:p>
            <a:pPr lvl="1"/>
            <a:r>
              <a:rPr lang="en-US" dirty="0"/>
              <a:t>/</a:t>
            </a:r>
            <a:r>
              <a:rPr lang="en-US" dirty="0" err="1"/>
              <a:t>api</a:t>
            </a:r>
            <a:r>
              <a:rPr lang="en-US" dirty="0"/>
              <a:t>/v1/</a:t>
            </a:r>
            <a:r>
              <a:rPr lang="en-US" dirty="0" err="1"/>
              <a:t>products?format</a:t>
            </a:r>
            <a:r>
              <a:rPr lang="en-US" dirty="0"/>
              <a:t>=XML</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496406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5.3) Flexibility on Filtering:</a:t>
            </a:r>
          </a:p>
          <a:p>
            <a:pPr lvl="1"/>
            <a:r>
              <a:rPr lang="en-US" dirty="0"/>
              <a:t>Use a unique query parameter for all fields or a query language for filtering.</a:t>
            </a:r>
          </a:p>
          <a:p>
            <a:pPr lvl="1"/>
            <a:r>
              <a:rPr lang="en-US" dirty="0"/>
              <a:t>GET /</a:t>
            </a:r>
            <a:r>
              <a:rPr lang="en-US" dirty="0" err="1"/>
              <a:t>api</a:t>
            </a:r>
            <a:r>
              <a:rPr lang="en-US" dirty="0"/>
              <a:t>/v1/</a:t>
            </a:r>
            <a:r>
              <a:rPr lang="en-US" dirty="0" err="1"/>
              <a:t>products?price</a:t>
            </a:r>
            <a:r>
              <a:rPr lang="en-US" dirty="0"/>
              <a:t>&gt;1000 Returns a list of products(Id, Name, Description, Code, Price), which price is greater than 1000</a:t>
            </a:r>
          </a:p>
          <a:p>
            <a:pPr lvl="1"/>
            <a:r>
              <a:rPr lang="en-US" dirty="0"/>
              <a:t>GET /</a:t>
            </a:r>
            <a:r>
              <a:rPr lang="en-US" dirty="0" err="1"/>
              <a:t>api</a:t>
            </a:r>
            <a:r>
              <a:rPr lang="en-US" dirty="0"/>
              <a:t>/v1/</a:t>
            </a:r>
            <a:r>
              <a:rPr lang="en-US" dirty="0" err="1"/>
              <a:t>products?code</a:t>
            </a:r>
            <a:r>
              <a:rPr lang="en-US" dirty="0"/>
              <a:t>=P123 Returns a list of products(Id, Name, Description, Code, Price) which code is "P123”</a:t>
            </a:r>
          </a:p>
          <a:p>
            <a:pPr lvl="1"/>
            <a:r>
              <a:rPr lang="en-US" dirty="0"/>
              <a:t>If you provide multiple filters, you can only return resources that match all filters.</a:t>
            </a:r>
          </a:p>
          <a:p>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172288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9731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6444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5A62BC-2A00-4561-976A-0125D6000731}"/>
              </a:ext>
            </a:extLst>
          </p:cNvPr>
          <p:cNvSpPr>
            <a:spLocks noGrp="1"/>
          </p:cNvSpPr>
          <p:nvPr>
            <p:ph sz="quarter" idx="12"/>
          </p:nvPr>
        </p:nvSpPr>
        <p:spPr>
          <a:xfrm>
            <a:off x="457201" y="1295401"/>
            <a:ext cx="8228012" cy="3048000"/>
          </a:xfrm>
        </p:spPr>
        <p:txBody>
          <a:bodyPr>
            <a:normAutofit fontScale="70000" lnSpcReduction="20000"/>
          </a:bodyPr>
          <a:lstStyle/>
          <a:p>
            <a:pPr marL="342900" indent="-342900">
              <a:buFont typeface="Arial" panose="020B0604020202020204" pitchFamily="34" charset="0"/>
              <a:buChar char="•"/>
            </a:pPr>
            <a:r>
              <a:rPr lang="en-US" b="0" dirty="0">
                <a:solidFill>
                  <a:schemeClr val="tx1"/>
                </a:solidFill>
              </a:rPr>
              <a:t>A web API is the pattern of HTTP requests and responses.</a:t>
            </a:r>
          </a:p>
          <a:p>
            <a:pPr marL="342900" indent="-342900">
              <a:buFont typeface="Arial" panose="020B0604020202020204" pitchFamily="34" charset="0"/>
              <a:buChar char="•"/>
            </a:pPr>
            <a:r>
              <a:rPr lang="en-US" b="0" dirty="0">
                <a:solidFill>
                  <a:schemeClr val="tx1"/>
                </a:solidFill>
              </a:rPr>
              <a:t>Used to access a website that is specialized for access by arbitrary computer programs.</a:t>
            </a:r>
          </a:p>
          <a:p>
            <a:pPr marL="342900" indent="-342900">
              <a:buFont typeface="Arial" panose="020B0604020202020204" pitchFamily="34" charset="0"/>
              <a:buChar char="•"/>
            </a:pPr>
            <a:r>
              <a:rPr lang="en-US" b="0" dirty="0">
                <a:solidFill>
                  <a:schemeClr val="tx1"/>
                </a:solidFill>
              </a:rPr>
              <a:t>REST is the name that has been given to the architectural style of HTTP itself, described by one of the leading authors of the HTTP specifications. </a:t>
            </a:r>
          </a:p>
          <a:p>
            <a:pPr marL="342900" indent="-342900">
              <a:buFont typeface="Arial" panose="020B0604020202020204" pitchFamily="34" charset="0"/>
              <a:buChar char="•"/>
            </a:pPr>
            <a:r>
              <a:rPr lang="en-US" b="0" dirty="0">
                <a:solidFill>
                  <a:schemeClr val="tx1"/>
                </a:solidFill>
              </a:rPr>
              <a:t>HTTP is the reality—REST is a set of design ideas that shaped it. </a:t>
            </a:r>
          </a:p>
          <a:p>
            <a:pPr marL="342900" indent="-342900">
              <a:buFont typeface="Arial" panose="020B0604020202020204" pitchFamily="34" charset="0"/>
              <a:buChar char="•"/>
            </a:pPr>
            <a:r>
              <a:rPr lang="en-US" b="0" dirty="0">
                <a:solidFill>
                  <a:schemeClr val="tx1"/>
                </a:solidFill>
              </a:rPr>
              <a:t>From a practical point of view, we can focus our attention on HTTP and how we use it to develop APIs.</a:t>
            </a:r>
          </a:p>
          <a:p>
            <a:pPr marL="342900" indent="-342900">
              <a:buFont typeface="Arial" panose="020B0604020202020204" pitchFamily="34" charset="0"/>
              <a:buChar char="•"/>
            </a:pPr>
            <a:r>
              <a:rPr lang="en-US" b="0" dirty="0">
                <a:solidFill>
                  <a:schemeClr val="tx1"/>
                </a:solidFill>
              </a:rPr>
              <a:t>The importance of REST is that it helps us understand how to think about HTTP and its use.</a:t>
            </a:r>
            <a:endParaRPr lang="en-IN" b="0" dirty="0">
              <a:solidFill>
                <a:schemeClr val="tx1"/>
              </a:solidFill>
            </a:endParaRPr>
          </a:p>
        </p:txBody>
      </p:sp>
      <p:sp>
        <p:nvSpPr>
          <p:cNvPr id="3" name="Title 2">
            <a:extLst>
              <a:ext uri="{FF2B5EF4-FFF2-40B4-BE49-F238E27FC236}">
                <a16:creationId xmlns:a16="http://schemas.microsoft.com/office/drawing/2014/main" id="{7EF045F4-D112-4E06-A4B8-78FABBFF960A}"/>
              </a:ext>
            </a:extLst>
          </p:cNvPr>
          <p:cNvSpPr>
            <a:spLocks noGrp="1"/>
          </p:cNvSpPr>
          <p:nvPr>
            <p:ph type="title"/>
          </p:nvPr>
        </p:nvSpPr>
        <p:spPr/>
        <p:txBody>
          <a:bodyPr/>
          <a:lstStyle/>
          <a:p>
            <a:r>
              <a:rPr lang="en-IN" dirty="0"/>
              <a:t>Web APIs and REST </a:t>
            </a:r>
          </a:p>
        </p:txBody>
      </p:sp>
      <p:pic>
        <p:nvPicPr>
          <p:cNvPr id="4" name="Picture 3">
            <a:extLst>
              <a:ext uri="{FF2B5EF4-FFF2-40B4-BE49-F238E27FC236}">
                <a16:creationId xmlns:a16="http://schemas.microsoft.com/office/drawing/2014/main" id="{CC63E901-A99F-4FF6-AAF1-379506515552}"/>
              </a:ext>
            </a:extLst>
          </p:cNvPr>
          <p:cNvPicPr>
            <a:picLocks noChangeAspect="1"/>
          </p:cNvPicPr>
          <p:nvPr/>
        </p:nvPicPr>
        <p:blipFill>
          <a:blip r:embed="rId2"/>
          <a:stretch>
            <a:fillRect/>
          </a:stretch>
        </p:blipFill>
        <p:spPr>
          <a:xfrm>
            <a:off x="34637" y="4114800"/>
            <a:ext cx="9109364" cy="2286000"/>
          </a:xfrm>
          <a:prstGeom prst="rect">
            <a:avLst/>
          </a:prstGeom>
        </p:spPr>
      </p:pic>
    </p:spTree>
    <p:extLst>
      <p:ext uri="{BB962C8B-B14F-4D97-AF65-F5344CB8AC3E}">
        <p14:creationId xmlns:p14="http://schemas.microsoft.com/office/powerpoint/2010/main" val="3994368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Paginate your API requests to limit response results and make them easier to work with. </a:t>
            </a:r>
          </a:p>
          <a:p>
            <a:pPr lvl="1"/>
            <a:r>
              <a:rPr lang="en-US" dirty="0"/>
              <a:t>We use offset and count in the URL query string to paginate because it provides greater control over how you view your data.</a:t>
            </a:r>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972888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a:bodyPr>
          <a:lstStyle/>
          <a:p>
            <a:r>
              <a:rPr lang="en-US" b="1" dirty="0"/>
              <a:t>5.5) Pagination</a:t>
            </a:r>
            <a:endParaRPr lang="en-US" dirty="0"/>
          </a:p>
          <a:p>
            <a:pPr lvl="1"/>
            <a:r>
              <a:rPr lang="en-US" dirty="0"/>
              <a:t>Make it easy for developers to paginate objects in a database</a:t>
            </a:r>
          </a:p>
          <a:p>
            <a:pPr lvl="1"/>
            <a:r>
              <a:rPr lang="en-US" dirty="0"/>
              <a:t>It's almost always a bad idea to return every resource in a database.</a:t>
            </a:r>
          </a:p>
          <a:p>
            <a:pPr lvl="1"/>
            <a:r>
              <a:rPr lang="en-US" dirty="0"/>
              <a:t>Let's look at how Facebook, Twitter, and LinkedIn handle pagination.</a:t>
            </a:r>
          </a:p>
          <a:p>
            <a:pPr lvl="1"/>
            <a:r>
              <a:rPr lang="en-US" dirty="0"/>
              <a:t> Facebook uses offset and limit. </a:t>
            </a:r>
          </a:p>
          <a:p>
            <a:pPr lvl="1"/>
            <a:r>
              <a:rPr lang="en-US" dirty="0"/>
              <a:t>Twitter uses page and </a:t>
            </a:r>
            <a:r>
              <a:rPr lang="en-US" dirty="0" err="1"/>
              <a:t>rpp</a:t>
            </a:r>
            <a:r>
              <a:rPr lang="en-US" dirty="0"/>
              <a:t> (records per page). </a:t>
            </a:r>
          </a:p>
          <a:p>
            <a:pPr lvl="1"/>
            <a:r>
              <a:rPr lang="en-US" dirty="0"/>
              <a:t>LinkedIn uses start and count</a:t>
            </a:r>
          </a:p>
          <a:p>
            <a:pPr lvl="1"/>
            <a:r>
              <a:rPr lang="en-US" dirty="0"/>
              <a:t>Semantically, Facebook and LinkedIn do the same thing. That is, the LinkedIn start &amp; count is used in the same way as the Facebook offset &amp;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455439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To get records 50 through 75 from each system, you would use:</a:t>
            </a:r>
          </a:p>
          <a:p>
            <a:pPr lvl="1"/>
            <a:r>
              <a:rPr lang="en-US" dirty="0"/>
              <a:t>Facebook - offset 50 and limit 25</a:t>
            </a:r>
          </a:p>
          <a:p>
            <a:pPr lvl="1"/>
            <a:r>
              <a:rPr lang="en-US" dirty="0"/>
              <a:t>Twitter - page 3 and </a:t>
            </a:r>
            <a:r>
              <a:rPr lang="en-US" dirty="0" err="1"/>
              <a:t>rpp</a:t>
            </a:r>
            <a:r>
              <a:rPr lang="en-US" dirty="0"/>
              <a:t> 25 (records per page)</a:t>
            </a:r>
          </a:p>
          <a:p>
            <a:pPr lvl="1"/>
            <a:r>
              <a:rPr lang="en-US" dirty="0"/>
              <a:t>LinkedIn - start 50 and count 25</a:t>
            </a:r>
          </a:p>
          <a:p>
            <a:pPr lvl="1"/>
            <a:r>
              <a:rPr lang="en-US" dirty="0"/>
              <a:t>Use limit and offset</a:t>
            </a:r>
          </a:p>
          <a:p>
            <a:pPr lvl="1"/>
            <a:r>
              <a:rPr lang="en-US" dirty="0"/>
              <a:t>We recommend limit and offset. It is more common, well understood in leading databases, and easy for developers.</a:t>
            </a:r>
          </a:p>
          <a:p>
            <a:pPr lvl="1"/>
            <a:r>
              <a:rPr lang="en-US" dirty="0"/>
              <a:t>/</a:t>
            </a:r>
            <a:r>
              <a:rPr lang="en-US" dirty="0" err="1"/>
              <a:t>products?limit</a:t>
            </a:r>
            <a:r>
              <a:rPr lang="en-US" dirty="0"/>
              <a:t>=25&amp;offset=50</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36324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b="1" dirty="0"/>
              <a:t>5.5) Pagination</a:t>
            </a:r>
            <a:endParaRPr lang="en-US" dirty="0"/>
          </a:p>
          <a:p>
            <a:pPr lvl="1"/>
            <a:r>
              <a:rPr lang="en-US" dirty="0"/>
              <a:t>Metadata</a:t>
            </a:r>
          </a:p>
          <a:p>
            <a:pPr lvl="1"/>
            <a:r>
              <a:rPr lang="en-US" dirty="0"/>
              <a:t>We also suggest including metadata with each response that is paginated that indicated to the developer the total number of records available.</a:t>
            </a:r>
          </a:p>
          <a:p>
            <a:pPr lvl="1"/>
            <a:r>
              <a:rPr lang="en-US" dirty="0"/>
              <a:t>What about defaults?</a:t>
            </a:r>
          </a:p>
          <a:p>
            <a:pPr lvl="1"/>
            <a:r>
              <a:rPr lang="en-US" dirty="0"/>
              <a:t>My loose rule of thumb for default pagination is limit=10 with offset=0. (limit=10&amp;offset=0)</a:t>
            </a:r>
          </a:p>
          <a:p>
            <a:pPr lvl="1"/>
            <a:r>
              <a:rPr lang="en-US" dirty="0"/>
              <a:t>The pagination defaults are of course dependent on your data size. </a:t>
            </a:r>
          </a:p>
          <a:p>
            <a:pPr lvl="1"/>
            <a:r>
              <a:rPr lang="en-US" dirty="0"/>
              <a:t>If your resources are large, you probably want to limit it to fewer than 10; if resources are small, it can make sense to choose a larger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20351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dirty="0"/>
              <a:t>Partial response allows you to give developers just the information they need.</a:t>
            </a:r>
          </a:p>
          <a:p>
            <a:r>
              <a:rPr lang="en-US" dirty="0"/>
              <a:t>Take for example a request for a tweet on the Twitter API. </a:t>
            </a:r>
          </a:p>
          <a:p>
            <a:r>
              <a:rPr lang="en-US" dirty="0"/>
              <a:t>You'll get much more than a typical twitter app often needs - including the name of person, the text of the tweet, a timestamp, how often the message was re-tweeted, and a lot of metadata. </a:t>
            </a:r>
          </a:p>
          <a:p>
            <a:r>
              <a:rPr lang="en-US" dirty="0"/>
              <a:t>Let's look at how several leading APIs handle giving developers just what they need in responses, including </a:t>
            </a:r>
            <a:r>
              <a:rPr lang="en-US" b="1" dirty="0">
                <a:solidFill>
                  <a:srgbClr val="FF0000"/>
                </a:solidFill>
              </a:rPr>
              <a:t>Google who pioneered the idea of partial response.</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262239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85000" lnSpcReduction="10000"/>
          </a:bodyPr>
          <a:lstStyle/>
          <a:p>
            <a:r>
              <a:rPr lang="en-US" dirty="0"/>
              <a:t>LinkedIn</a:t>
            </a:r>
          </a:p>
          <a:p>
            <a:r>
              <a:rPr lang="en-US" dirty="0"/>
              <a:t>/people:(</a:t>
            </a:r>
            <a:r>
              <a:rPr lang="en-US" dirty="0" err="1"/>
              <a:t>id,first-name,last-name,industry</a:t>
            </a:r>
            <a:r>
              <a:rPr lang="en-US" dirty="0"/>
              <a:t>)</a:t>
            </a:r>
          </a:p>
          <a:p>
            <a:pPr lvl="1"/>
            <a:r>
              <a:rPr lang="en-US" dirty="0"/>
              <a:t>This request on a person returns the ID, first name, last name, and the industry.</a:t>
            </a:r>
          </a:p>
          <a:p>
            <a:r>
              <a:rPr lang="en-US" dirty="0"/>
              <a:t>Facebook</a:t>
            </a:r>
          </a:p>
          <a:p>
            <a:pPr lvl="1"/>
            <a:r>
              <a:rPr lang="en-US" dirty="0"/>
              <a:t>/</a:t>
            </a:r>
            <a:r>
              <a:rPr lang="en-US" dirty="0" err="1"/>
              <a:t>joe.smith</a:t>
            </a:r>
            <a:r>
              <a:rPr lang="en-US" dirty="0"/>
              <a:t>/</a:t>
            </a:r>
            <a:r>
              <a:rPr lang="en-US" dirty="0" err="1"/>
              <a:t>friends?fields</a:t>
            </a:r>
            <a:r>
              <a:rPr lang="en-US" dirty="0"/>
              <a:t>=</a:t>
            </a:r>
            <a:r>
              <a:rPr lang="en-US" dirty="0" err="1"/>
              <a:t>id,name,picture</a:t>
            </a:r>
            <a:endParaRPr lang="en-US" dirty="0"/>
          </a:p>
          <a:p>
            <a:r>
              <a:rPr lang="en-IN" sz="2800" b="1" dirty="0"/>
              <a:t>Google </a:t>
            </a:r>
            <a:endParaRPr lang="en-IN" sz="2800" dirty="0"/>
          </a:p>
          <a:p>
            <a:pPr lvl="1"/>
            <a:r>
              <a:rPr lang="en-US" sz="2600" dirty="0"/>
              <a:t>?fields=</a:t>
            </a:r>
            <a:r>
              <a:rPr lang="en-US" sz="2600" dirty="0" err="1"/>
              <a:t>title,media:group</a:t>
            </a:r>
            <a:r>
              <a:rPr lang="en-US" sz="2600" dirty="0"/>
              <a:t>(</a:t>
            </a:r>
            <a:r>
              <a:rPr lang="en-US" sz="2600" dirty="0" err="1"/>
              <a:t>media:thumbnail</a:t>
            </a:r>
            <a:r>
              <a:rPr lang="en-US" sz="2600" dirty="0"/>
              <a:t>) </a:t>
            </a:r>
            <a:endParaRPr lang="en-IN" sz="2800" dirty="0"/>
          </a:p>
          <a:p>
            <a:r>
              <a:rPr lang="en-US" sz="2800" dirty="0"/>
              <a:t>Google and Facebook have a similar approach, which works well. </a:t>
            </a:r>
          </a:p>
          <a:p>
            <a:r>
              <a:rPr lang="en-US" sz="2800" dirty="0"/>
              <a:t>They each have an optional parameter called fields after which you put the names of fields you want to be returned.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521890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Add optional fields in a comma-delimited list </a:t>
            </a:r>
            <a:endParaRPr lang="en-US" dirty="0"/>
          </a:p>
          <a:p>
            <a:pPr lvl="1"/>
            <a:r>
              <a:rPr lang="en-US" dirty="0"/>
              <a:t>The Google approach works extremely well. </a:t>
            </a:r>
          </a:p>
          <a:p>
            <a:pPr lvl="1"/>
            <a:r>
              <a:rPr lang="en-US" dirty="0"/>
              <a:t>Here's how to get just the information we need from our products API using this approach: </a:t>
            </a:r>
          </a:p>
          <a:p>
            <a:pPr lvl="1"/>
            <a:r>
              <a:rPr lang="en-US" dirty="0"/>
              <a:t>/</a:t>
            </a:r>
            <a:r>
              <a:rPr lang="en-US" dirty="0" err="1"/>
              <a:t>products?fields</a:t>
            </a:r>
            <a:r>
              <a:rPr lang="en-US" dirty="0"/>
              <a:t>=</a:t>
            </a:r>
            <a:r>
              <a:rPr lang="en-US" dirty="0" err="1"/>
              <a:t>name,color,price</a:t>
            </a:r>
            <a:r>
              <a:rPr lang="en-US" dirty="0"/>
              <a:t> </a:t>
            </a:r>
          </a:p>
          <a:p>
            <a:pPr lvl="1"/>
            <a:r>
              <a:rPr lang="en-US" dirty="0"/>
              <a:t>It's simple to read; a developer can select just the information an app needs at a given time; it cuts down on bandwidth issues, which is important for mobile apps. </a:t>
            </a:r>
            <a:r>
              <a:rPr lang="en-US" sz="2600" dirty="0"/>
              <a:t>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57510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lnSpcReduction="10000"/>
          </a:bodyPr>
          <a:lstStyle/>
          <a:p>
            <a:r>
              <a:rPr lang="en-US" dirty="0"/>
              <a:t>API calls that send a response that's not a resource per se are not uncommon depending on the domain.</a:t>
            </a:r>
          </a:p>
          <a:p>
            <a:r>
              <a:rPr lang="en-US" dirty="0"/>
              <a:t>Actions like the following are your clue that you might not be dealing with a "resource" response.</a:t>
            </a:r>
          </a:p>
          <a:p>
            <a:pPr lvl="1"/>
            <a:r>
              <a:rPr lang="en-US" dirty="0"/>
              <a:t>Calculate </a:t>
            </a:r>
          </a:p>
          <a:p>
            <a:pPr lvl="1"/>
            <a:r>
              <a:rPr lang="en-US" dirty="0"/>
              <a:t>Translate </a:t>
            </a:r>
          </a:p>
          <a:p>
            <a:pPr lvl="1"/>
            <a:r>
              <a:rPr lang="en-US" dirty="0"/>
              <a:t>Convert</a:t>
            </a:r>
          </a:p>
          <a:p>
            <a:pPr lvl="1"/>
            <a:r>
              <a:rPr lang="en-US" dirty="0"/>
              <a:t>For example, you want to make a simple algorithmic calculation like how much tax someone should pay, or do a natural language translation (one language in request; another in response), or convert one currency to another.</a:t>
            </a:r>
          </a:p>
          <a:p>
            <a:pPr lvl="1"/>
            <a:r>
              <a:rPr lang="en-US" dirty="0"/>
              <a:t> </a:t>
            </a:r>
            <a:r>
              <a:rPr lang="en-US" b="1" dirty="0">
                <a:solidFill>
                  <a:srgbClr val="FF0000"/>
                </a:solidFill>
              </a:rPr>
              <a:t>None involve resources returned from a database</a:t>
            </a:r>
            <a:r>
              <a:rPr lang="en-US" dirty="0"/>
              <a:t>.</a:t>
            </a:r>
          </a:p>
          <a:p>
            <a:pPr lvl="1"/>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4242506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a:bodyPr>
          <a:lstStyle/>
          <a:p>
            <a:r>
              <a:rPr lang="en-US" dirty="0"/>
              <a:t>Use verbs not nouns</a:t>
            </a:r>
          </a:p>
          <a:p>
            <a:r>
              <a:rPr lang="en-US" dirty="0"/>
              <a:t>For example, an API to convert 100 euros to Chinese Yen:</a:t>
            </a:r>
          </a:p>
          <a:p>
            <a:r>
              <a:rPr lang="en-US" dirty="0"/>
              <a:t>/</a:t>
            </a:r>
            <a:r>
              <a:rPr lang="en-US" dirty="0" err="1"/>
              <a:t>convert?from</a:t>
            </a:r>
            <a:r>
              <a:rPr lang="en-US" dirty="0"/>
              <a:t>=</a:t>
            </a:r>
            <a:r>
              <a:rPr lang="en-US" dirty="0" err="1"/>
              <a:t>EUR&amp;to</a:t>
            </a:r>
            <a:r>
              <a:rPr lang="en-US" dirty="0"/>
              <a:t>=</a:t>
            </a:r>
            <a:r>
              <a:rPr lang="en-US" dirty="0" err="1"/>
              <a:t>CNY&amp;amount</a:t>
            </a:r>
            <a:r>
              <a:rPr lang="en-US" dirty="0"/>
              <a:t>=100</a:t>
            </a:r>
          </a:p>
          <a:p>
            <a:r>
              <a:rPr lang="en-US" dirty="0"/>
              <a:t>Make it clear in your API documentation that these “</a:t>
            </a:r>
            <a:r>
              <a:rPr lang="en-US" b="1" dirty="0">
                <a:solidFill>
                  <a:srgbClr val="FF0000"/>
                </a:solidFill>
              </a:rPr>
              <a:t>non-resource</a:t>
            </a:r>
            <a:r>
              <a:rPr lang="en-US" dirty="0"/>
              <a:t>” scenarios are different.</a:t>
            </a:r>
          </a:p>
          <a:p>
            <a:r>
              <a:rPr lang="en-US" dirty="0"/>
              <a:t>Simply separate out a section of documentation that makes it clear that you use verbs in cases like this – where some action is taken to generate or calculate the response, rather than returning a resource directly.</a:t>
            </a:r>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3021196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5.6) Sorting:</a:t>
            </a:r>
          </a:p>
          <a:p>
            <a:r>
              <a:rPr lang="en-US" dirty="0"/>
              <a:t>Allow ascending and descending sorting over multiple fields. </a:t>
            </a:r>
          </a:p>
          <a:p>
            <a:r>
              <a:rPr lang="en-US" dirty="0"/>
              <a:t>GET /</a:t>
            </a:r>
            <a:r>
              <a:rPr lang="en-US" dirty="0" err="1"/>
              <a:t>api</a:t>
            </a:r>
            <a:r>
              <a:rPr lang="en-US" dirty="0"/>
              <a:t>/v1/</a:t>
            </a:r>
            <a:r>
              <a:rPr lang="en-US" dirty="0" err="1"/>
              <a:t>products?sort</a:t>
            </a:r>
            <a:r>
              <a:rPr lang="en-US" dirty="0"/>
              <a:t>=-price</a:t>
            </a:r>
          </a:p>
          <a:p>
            <a:pPr marL="0" indent="0">
              <a:buNone/>
            </a:pPr>
            <a:r>
              <a:rPr lang="en-US" dirty="0"/>
              <a:t>- Retrieves a list of products in descending order of price</a:t>
            </a:r>
          </a:p>
          <a:p>
            <a:r>
              <a:rPr lang="en-US" dirty="0"/>
              <a:t>GET /</a:t>
            </a:r>
            <a:r>
              <a:rPr lang="en-US" dirty="0" err="1"/>
              <a:t>api</a:t>
            </a:r>
            <a:r>
              <a:rPr lang="en-US" dirty="0"/>
              <a:t>/v1/</a:t>
            </a:r>
            <a:r>
              <a:rPr lang="en-US" dirty="0" err="1"/>
              <a:t>products?sort</a:t>
            </a:r>
            <a:r>
              <a:rPr lang="en-US" dirty="0"/>
              <a:t>=+</a:t>
            </a:r>
            <a:r>
              <a:rPr lang="en-US" dirty="0" err="1"/>
              <a:t>price,name</a:t>
            </a:r>
            <a:endParaRPr lang="en-US" dirty="0"/>
          </a:p>
          <a:p>
            <a:r>
              <a:rPr lang="en-US" dirty="0"/>
              <a:t>Retrieves a list of products in ascending order of price and name</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58254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05F-A014-4EA3-8E2D-F2390DB1847B}"/>
              </a:ext>
            </a:extLst>
          </p:cNvPr>
          <p:cNvSpPr>
            <a:spLocks noGrp="1"/>
          </p:cNvSpPr>
          <p:nvPr>
            <p:ph sz="quarter" idx="12"/>
          </p:nvPr>
        </p:nvSpPr>
        <p:spPr>
          <a:xfrm>
            <a:off x="457201" y="1381125"/>
            <a:ext cx="8228012" cy="3114675"/>
          </a:xfrm>
        </p:spPr>
        <p:txBody>
          <a:bodyPr>
            <a:normAutofit/>
          </a:bodyPr>
          <a:lstStyle/>
          <a:p>
            <a:r>
              <a:rPr lang="en-US" dirty="0"/>
              <a:t>The primary design principle when crafting your API should be to maximize developer productivity and success. This is what we call pragmatic REST.</a:t>
            </a:r>
          </a:p>
          <a:p>
            <a:endParaRPr lang="en-IN" dirty="0"/>
          </a:p>
          <a:p>
            <a:r>
              <a:rPr lang="en-US" b="1" dirty="0"/>
              <a:t>Pragmatic REST is a design problem </a:t>
            </a:r>
            <a:endParaRPr lang="en-US" dirty="0"/>
          </a:p>
          <a:p>
            <a:pPr lvl="1"/>
            <a:r>
              <a:rPr lang="en-US" dirty="0"/>
              <a:t>You have to get the design right, because design communicates how something will be used.</a:t>
            </a:r>
          </a:p>
          <a:p>
            <a:endParaRPr lang="en-IN" dirty="0"/>
          </a:p>
        </p:txBody>
      </p:sp>
      <p:sp>
        <p:nvSpPr>
          <p:cNvPr id="3" name="Title 2">
            <a:extLst>
              <a:ext uri="{FF2B5EF4-FFF2-40B4-BE49-F238E27FC236}">
                <a16:creationId xmlns:a16="http://schemas.microsoft.com/office/drawing/2014/main" id="{146BCFDD-2E8A-48C6-B8A3-591B22E40260}"/>
              </a:ext>
            </a:extLst>
          </p:cNvPr>
          <p:cNvSpPr>
            <a:spLocks noGrp="1"/>
          </p:cNvSpPr>
          <p:nvPr>
            <p:ph type="title"/>
          </p:nvPr>
        </p:nvSpPr>
        <p:spPr/>
        <p:txBody>
          <a:bodyPr/>
          <a:lstStyle/>
          <a:p>
            <a:r>
              <a:rPr lang="en-US" dirty="0"/>
              <a:t>Web API Design - Crafting Interfaces for Developers</a:t>
            </a:r>
            <a:br>
              <a:rPr lang="en-US" dirty="0"/>
            </a:br>
            <a:endParaRPr lang="en-IN" dirty="0"/>
          </a:p>
        </p:txBody>
      </p:sp>
      <p:pic>
        <p:nvPicPr>
          <p:cNvPr id="4" name="Picture 3">
            <a:extLst>
              <a:ext uri="{FF2B5EF4-FFF2-40B4-BE49-F238E27FC236}">
                <a16:creationId xmlns:a16="http://schemas.microsoft.com/office/drawing/2014/main" id="{EC68798A-239A-4DC3-A807-AE27F15B2F62}"/>
              </a:ext>
            </a:extLst>
          </p:cNvPr>
          <p:cNvPicPr>
            <a:picLocks noChangeAspect="1"/>
          </p:cNvPicPr>
          <p:nvPr/>
        </p:nvPicPr>
        <p:blipFill>
          <a:blip r:embed="rId2"/>
          <a:stretch>
            <a:fillRect/>
          </a:stretch>
        </p:blipFill>
        <p:spPr>
          <a:xfrm>
            <a:off x="668367" y="4800600"/>
            <a:ext cx="7830355" cy="1640732"/>
          </a:xfrm>
          <a:prstGeom prst="rect">
            <a:avLst/>
          </a:prstGeom>
        </p:spPr>
      </p:pic>
    </p:spTree>
    <p:extLst>
      <p:ext uri="{BB962C8B-B14F-4D97-AF65-F5344CB8AC3E}">
        <p14:creationId xmlns:p14="http://schemas.microsoft.com/office/powerpoint/2010/main" val="2246506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Associations Resources almost always have relationships to other resources. </a:t>
            </a:r>
          </a:p>
          <a:p>
            <a:r>
              <a:rPr lang="en-US" dirty="0"/>
              <a:t>What's a simple way to express these relationships in a Web API?</a:t>
            </a:r>
          </a:p>
          <a:p>
            <a:r>
              <a:rPr lang="en-US" dirty="0"/>
              <a:t>Let's look again at the API we modeled in nouns are good, verbs are bad - the API that interacts with our products resource. </a:t>
            </a:r>
          </a:p>
          <a:p>
            <a:r>
              <a:rPr lang="en-US" dirty="0"/>
              <a:t>Remember, we had two base URLs: /products and products/1234.</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451408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We're using HTTP verbs to operate on the resources and collections. </a:t>
            </a:r>
          </a:p>
          <a:p>
            <a:r>
              <a:rPr lang="en-US" dirty="0"/>
              <a:t>Our products belong to categories. </a:t>
            </a:r>
          </a:p>
          <a:p>
            <a:r>
              <a:rPr lang="en-US" dirty="0"/>
              <a:t>To get all the products belonging to a specific category, or to create a new product for that category, do a GET or a POST:</a:t>
            </a:r>
          </a:p>
          <a:p>
            <a:r>
              <a:rPr lang="en-US" dirty="0"/>
              <a:t>GET /categories/5678/products</a:t>
            </a:r>
          </a:p>
          <a:p>
            <a:r>
              <a:rPr lang="en-US" dirty="0"/>
              <a:t>POST /categories/5678/products</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2864826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92500" lnSpcReduction="10000"/>
          </a:bodyPr>
          <a:lstStyle/>
          <a:p>
            <a:r>
              <a:rPr lang="en-US" dirty="0"/>
              <a:t>Now, the relationships can be complex. </a:t>
            </a:r>
          </a:p>
          <a:p>
            <a:r>
              <a:rPr lang="en-US" dirty="0"/>
              <a:t>Categories have relationships with suppliers, who have relationships with products, who have relationships with brand, and so on. </a:t>
            </a:r>
          </a:p>
          <a:p>
            <a:r>
              <a:rPr lang="en-US" dirty="0"/>
              <a:t>It's not uncommon to see people string these together making a URL 5 or 6 levels deep. </a:t>
            </a:r>
          </a:p>
          <a:p>
            <a:r>
              <a:rPr lang="en-US" dirty="0"/>
              <a:t>Remember that once you have the primary key for one level, you usually don't need to include the levels above because you've already got your specific object. </a:t>
            </a:r>
          </a:p>
          <a:p>
            <a:r>
              <a:rPr lang="en-US" dirty="0"/>
              <a:t>In other words, you shouldn't need too many cases where a URL is deeper than what we have above /resource/identifier/resource.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3668836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85000" lnSpcReduction="10000"/>
          </a:bodyPr>
          <a:lstStyle/>
          <a:p>
            <a:r>
              <a:rPr lang="en-US" dirty="0"/>
              <a:t>Most APIs have intricacies beyond the base level of a resource. </a:t>
            </a:r>
          </a:p>
          <a:p>
            <a:r>
              <a:rPr lang="en-US" dirty="0"/>
              <a:t>Complexities can include many states that can be updated, changed, queried, as well as the attributes associated with a resource. </a:t>
            </a:r>
          </a:p>
          <a:p>
            <a:r>
              <a:rPr lang="en-US" dirty="0"/>
              <a:t>Make it simple for developers to use the base URL by putting optional states and attributes behind the HTTP question mark. </a:t>
            </a:r>
          </a:p>
          <a:p>
            <a:r>
              <a:rPr lang="en-US" dirty="0"/>
              <a:t>To get all Citi Products available in US: </a:t>
            </a:r>
          </a:p>
          <a:p>
            <a:r>
              <a:rPr lang="en-US" dirty="0"/>
              <a:t>GET /</a:t>
            </a:r>
            <a:r>
              <a:rPr lang="en-US" dirty="0" err="1"/>
              <a:t>products?bank</a:t>
            </a:r>
            <a:r>
              <a:rPr lang="en-US" dirty="0"/>
              <a:t>=</a:t>
            </a:r>
            <a:r>
              <a:rPr lang="en-US" dirty="0" err="1"/>
              <a:t>citi&amp;state</a:t>
            </a:r>
            <a:r>
              <a:rPr lang="en-US" dirty="0"/>
              <a:t>=</a:t>
            </a:r>
            <a:r>
              <a:rPr lang="en-US" dirty="0" err="1"/>
              <a:t>running&amp;location</a:t>
            </a:r>
            <a:r>
              <a:rPr lang="en-US" dirty="0"/>
              <a:t>=NJ </a:t>
            </a:r>
          </a:p>
          <a:p>
            <a:r>
              <a:rPr lang="en-US" dirty="0"/>
              <a:t>In summary, keep your API intuitive by simplifying the associations between resources, and sweeping parameters and other complexities under the rug of the HTTP question mark.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br>
              <a:rPr lang="en-IN" b="0" dirty="0"/>
            </a:br>
            <a:r>
              <a:rPr lang="en-IN" dirty="0"/>
              <a:t>Sweep complexity behind the ‘?’ </a:t>
            </a:r>
            <a:r>
              <a:rPr lang="en-US" dirty="0"/>
              <a:t> </a:t>
            </a:r>
            <a:endParaRPr lang="en-IN" dirty="0"/>
          </a:p>
        </p:txBody>
      </p:sp>
    </p:spTree>
    <p:extLst>
      <p:ext uri="{BB962C8B-B14F-4D97-AF65-F5344CB8AC3E}">
        <p14:creationId xmlns:p14="http://schemas.microsoft.com/office/powerpoint/2010/main" val="840941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D3B76-2010-4F13-A86D-9B936C9EEB9D}"/>
              </a:ext>
            </a:extLst>
          </p:cNvPr>
          <p:cNvSpPr>
            <a:spLocks noGrp="1"/>
          </p:cNvSpPr>
          <p:nvPr>
            <p:ph sz="quarter" idx="12"/>
          </p:nvPr>
        </p:nvSpPr>
        <p:spPr/>
        <p:txBody>
          <a:bodyPr>
            <a:normAutofit fontScale="92500" lnSpcReduction="20000"/>
          </a:bodyPr>
          <a:lstStyle/>
          <a:p>
            <a:r>
              <a:rPr lang="en-US" dirty="0"/>
              <a:t>Why is good error design especially important for API designers?</a:t>
            </a:r>
          </a:p>
          <a:p>
            <a:r>
              <a:rPr lang="en-US" dirty="0"/>
              <a:t>From the perspective of the developer consuming your Web API, everything at the other side of that interface is a black box. </a:t>
            </a:r>
          </a:p>
          <a:p>
            <a:r>
              <a:rPr lang="en-US" dirty="0"/>
              <a:t>Errors therefore become a key tool providing context and visibility into how to use an API.</a:t>
            </a:r>
          </a:p>
          <a:p>
            <a:r>
              <a:rPr lang="en-US" dirty="0"/>
              <a:t>First, developers learn to write code through errors. </a:t>
            </a:r>
          </a:p>
          <a:p>
            <a:r>
              <a:rPr lang="en-US" dirty="0"/>
              <a:t>The "test-first" concepts of the extreme programming model and the more recent "test driven development" models represent a body of best practices that have evolved because this is such an important and natural way for developers to work. </a:t>
            </a:r>
            <a:endParaRPr lang="en-IN" dirty="0"/>
          </a:p>
        </p:txBody>
      </p:sp>
      <p:sp>
        <p:nvSpPr>
          <p:cNvPr id="3" name="Title 2">
            <a:extLst>
              <a:ext uri="{FF2B5EF4-FFF2-40B4-BE49-F238E27FC236}">
                <a16:creationId xmlns:a16="http://schemas.microsoft.com/office/drawing/2014/main" id="{C87CE84F-B02E-4ECE-9DED-2806D08734EA}"/>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432243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dirty="0"/>
              <a:t>Secondly, in addition to when they're developing their applications, developers depend on well-designed errors at the critical times when they are troubleshooting and resolving issues after the applications they've built using your API are in the hands of their users.</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58247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b="1" dirty="0"/>
              <a:t>How to think about errors in a pragmatic way with REST? </a:t>
            </a:r>
            <a:endParaRPr lang="en-US" dirty="0"/>
          </a:p>
          <a:p>
            <a:r>
              <a:rPr lang="en-US" dirty="0"/>
              <a:t>Let's take a look at how three top APIs approach it. </a:t>
            </a:r>
          </a:p>
          <a:p>
            <a:r>
              <a:rPr lang="en-US" b="1" dirty="0">
                <a:solidFill>
                  <a:srgbClr val="FF0000"/>
                </a:solidFill>
              </a:rPr>
              <a:t>Facebook</a:t>
            </a:r>
          </a:p>
          <a:p>
            <a:r>
              <a:rPr lang="en-US" b="1" dirty="0">
                <a:solidFill>
                  <a:srgbClr val="FF0000"/>
                </a:solidFill>
              </a:rPr>
              <a:t>HTTP Status Code: 200</a:t>
            </a:r>
          </a:p>
          <a:p>
            <a:r>
              <a:rPr lang="en-US" b="1" dirty="0">
                <a:solidFill>
                  <a:srgbClr val="FF0000"/>
                </a:solidFill>
              </a:rPr>
              <a:t>{"type" : "</a:t>
            </a:r>
            <a:r>
              <a:rPr lang="en-US" b="1" dirty="0" err="1">
                <a:solidFill>
                  <a:srgbClr val="FF0000"/>
                </a:solidFill>
              </a:rPr>
              <a:t>OauthException</a:t>
            </a:r>
            <a:r>
              <a:rPr lang="en-US" b="1" dirty="0">
                <a:solidFill>
                  <a:srgbClr val="FF0000"/>
                </a:solidFill>
              </a:rPr>
              <a:t>", "message":"(#803) Some of the aliases you requested do not exist: </a:t>
            </a:r>
            <a:r>
              <a:rPr lang="en-US" b="1" dirty="0" err="1">
                <a:solidFill>
                  <a:srgbClr val="FF0000"/>
                </a:solidFill>
              </a:rPr>
              <a:t>foo.bar</a:t>
            </a:r>
            <a:r>
              <a:rPr lang="en-US" b="1" dirty="0">
                <a:solidFill>
                  <a:srgbClr val="FF0000"/>
                </a:solidFill>
              </a:rPr>
              <a:t>"}</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12975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normAutofit/>
          </a:bodyPr>
          <a:lstStyle/>
          <a:p>
            <a:r>
              <a:rPr lang="en-US" b="1" dirty="0">
                <a:solidFill>
                  <a:srgbClr val="FF0000"/>
                </a:solidFill>
              </a:rPr>
              <a:t>Twilio</a:t>
            </a:r>
          </a:p>
          <a:p>
            <a:pPr lvl="1"/>
            <a:r>
              <a:rPr lang="en-US" b="1" dirty="0">
                <a:solidFill>
                  <a:srgbClr val="FF0000"/>
                </a:solidFill>
              </a:rPr>
              <a:t>HTTP Status Code: 401</a:t>
            </a:r>
          </a:p>
          <a:p>
            <a:pPr lvl="1"/>
            <a:r>
              <a:rPr lang="en-US" b="1" dirty="0">
                <a:solidFill>
                  <a:srgbClr val="FF0000"/>
                </a:solidFill>
              </a:rPr>
              <a:t>{"status" : "401", "</a:t>
            </a:r>
            <a:r>
              <a:rPr lang="en-US" b="1" dirty="0" err="1">
                <a:solidFill>
                  <a:srgbClr val="FF0000"/>
                </a:solidFill>
              </a:rPr>
              <a:t>message":"Authenticate","code</a:t>
            </a:r>
            <a:r>
              <a:rPr lang="en-US" b="1" dirty="0">
                <a:solidFill>
                  <a:srgbClr val="FF0000"/>
                </a:solidFill>
              </a:rPr>
              <a:t>": 20003, "more info": "http://www.twilio.com/docs/errors/20003"}</a:t>
            </a:r>
          </a:p>
          <a:p>
            <a:pPr lvl="1"/>
            <a:r>
              <a:rPr lang="en-US" b="1" dirty="0" err="1">
                <a:solidFill>
                  <a:srgbClr val="FF0000"/>
                </a:solidFill>
              </a:rPr>
              <a:t>SimpleGeo</a:t>
            </a:r>
            <a:endParaRPr lang="en-US" b="1" dirty="0">
              <a:solidFill>
                <a:srgbClr val="FF0000"/>
              </a:solidFill>
            </a:endParaRPr>
          </a:p>
          <a:p>
            <a:pPr lvl="1"/>
            <a:r>
              <a:rPr lang="en-US" b="1" dirty="0">
                <a:solidFill>
                  <a:srgbClr val="FF0000"/>
                </a:solidFill>
              </a:rPr>
              <a:t>HTTP Status Code: 401</a:t>
            </a:r>
          </a:p>
          <a:p>
            <a:pPr lvl="1"/>
            <a:r>
              <a:rPr lang="en-US" b="1" dirty="0">
                <a:solidFill>
                  <a:srgbClr val="FF0000"/>
                </a:solidFill>
              </a:rPr>
              <a:t>{"code" : 401, "message": "Authentication Required"}</a:t>
            </a:r>
          </a:p>
          <a:p>
            <a:r>
              <a:rPr lang="en-US" sz="2800" b="1" dirty="0" err="1">
                <a:solidFill>
                  <a:srgbClr val="FF0000"/>
                </a:solidFill>
              </a:rPr>
              <a:t>SimpleGeo</a:t>
            </a:r>
            <a:r>
              <a:rPr lang="en-US" sz="2800" b="1" dirty="0">
                <a:solidFill>
                  <a:srgbClr val="FF0000"/>
                </a:solidFill>
              </a:rPr>
              <a:t> </a:t>
            </a:r>
            <a:r>
              <a:rPr lang="en-US" sz="2800" dirty="0" err="1">
                <a:solidFill>
                  <a:srgbClr val="FF0000"/>
                </a:solidFill>
              </a:rPr>
              <a:t>SimpleGeo</a:t>
            </a:r>
            <a:r>
              <a:rPr lang="en-US" sz="2800" dirty="0">
                <a:solidFill>
                  <a:srgbClr val="FF0000"/>
                </a:solidFill>
              </a:rPr>
              <a:t> provides error codes but with no additional value in the payload</a:t>
            </a:r>
            <a:r>
              <a:rPr lang="en-US" sz="2800" dirty="0"/>
              <a:t>. </a:t>
            </a:r>
            <a:endParaRPr lang="en-IN" dirty="0">
              <a:solidFill>
                <a:srgbClr val="FF0000"/>
              </a:solidFill>
            </a:endParaRPr>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2376875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C9391-99B3-4973-8018-49687AB3F822}"/>
              </a:ext>
            </a:extLst>
          </p:cNvPr>
          <p:cNvSpPr>
            <a:spLocks noGrp="1"/>
          </p:cNvSpPr>
          <p:nvPr>
            <p:ph sz="quarter" idx="12"/>
          </p:nvPr>
        </p:nvSpPr>
        <p:spPr/>
        <p:txBody>
          <a:bodyPr/>
          <a:lstStyle/>
          <a:p>
            <a:r>
              <a:rPr lang="en-US" dirty="0"/>
              <a:t>Use HTTP status codes Use HTTP status codes and try to map them cleanly to relevant standard-based codes.</a:t>
            </a:r>
          </a:p>
          <a:p>
            <a:r>
              <a:rPr lang="en-US" dirty="0"/>
              <a:t>There are over 70 HTTP status codes. </a:t>
            </a:r>
          </a:p>
          <a:p>
            <a:r>
              <a:rPr lang="en-US" dirty="0"/>
              <a:t>However, most developers don't have all 70 memorized. </a:t>
            </a:r>
          </a:p>
          <a:p>
            <a:r>
              <a:rPr lang="en-US" b="1" dirty="0">
                <a:solidFill>
                  <a:srgbClr val="FF0000"/>
                </a:solidFill>
              </a:rPr>
              <a:t>So if you choose status codes that are not very common </a:t>
            </a:r>
            <a:r>
              <a:rPr lang="en-US" dirty="0"/>
              <a:t>you will force application developers away from building their apps and over to Wikipedia to figure out what you're trying to tell them.</a:t>
            </a:r>
            <a:endParaRPr lang="en-IN" dirty="0"/>
          </a:p>
        </p:txBody>
      </p:sp>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spTree>
    <p:extLst>
      <p:ext uri="{BB962C8B-B14F-4D97-AF65-F5344CB8AC3E}">
        <p14:creationId xmlns:p14="http://schemas.microsoft.com/office/powerpoint/2010/main" val="1289644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pic>
        <p:nvPicPr>
          <p:cNvPr id="6" name="Picture 5">
            <a:extLst>
              <a:ext uri="{FF2B5EF4-FFF2-40B4-BE49-F238E27FC236}">
                <a16:creationId xmlns:a16="http://schemas.microsoft.com/office/drawing/2014/main" id="{CA56DCFD-739F-4539-93DB-D8960936B0B4}"/>
              </a:ext>
            </a:extLst>
          </p:cNvPr>
          <p:cNvPicPr>
            <a:picLocks noChangeAspect="1"/>
          </p:cNvPicPr>
          <p:nvPr/>
        </p:nvPicPr>
        <p:blipFill>
          <a:blip r:embed="rId2"/>
          <a:stretch>
            <a:fillRect/>
          </a:stretch>
        </p:blipFill>
        <p:spPr>
          <a:xfrm>
            <a:off x="609600" y="1676400"/>
            <a:ext cx="8417802" cy="2667000"/>
          </a:xfrm>
          <a:prstGeom prst="rect">
            <a:avLst/>
          </a:prstGeom>
        </p:spPr>
      </p:pic>
    </p:spTree>
    <p:extLst>
      <p:ext uri="{BB962C8B-B14F-4D97-AF65-F5344CB8AC3E}">
        <p14:creationId xmlns:p14="http://schemas.microsoft.com/office/powerpoint/2010/main" val="358425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6DD1B-BB22-4BED-A0B7-669AA258F0AA}"/>
              </a:ext>
            </a:extLst>
          </p:cNvPr>
          <p:cNvSpPr>
            <a:spLocks noGrp="1"/>
          </p:cNvSpPr>
          <p:nvPr>
            <p:ph sz="quarter" idx="12"/>
          </p:nvPr>
        </p:nvSpPr>
        <p:spPr/>
        <p:txBody>
          <a:bodyPr/>
          <a:lstStyle/>
          <a:p>
            <a:r>
              <a:rPr lang="en-US" dirty="0"/>
              <a:t>Basically we’re building applications (web, windows, etc...) for end users who are not programmers, who can easily use your application. </a:t>
            </a:r>
          </a:p>
          <a:p>
            <a:r>
              <a:rPr lang="en-US" dirty="0"/>
              <a:t>Here, they are just end users for our application but API is designed only for programmers who can consume our great API and perform whatever operations they want for their applications based on the requirement.</a:t>
            </a:r>
            <a:endParaRPr lang="en-IN" dirty="0"/>
          </a:p>
        </p:txBody>
      </p:sp>
      <p:sp>
        <p:nvSpPr>
          <p:cNvPr id="3" name="Title 2">
            <a:extLst>
              <a:ext uri="{FF2B5EF4-FFF2-40B4-BE49-F238E27FC236}">
                <a16:creationId xmlns:a16="http://schemas.microsoft.com/office/drawing/2014/main" id="{AF497451-C1A8-4219-B54D-31DEAA55F092}"/>
              </a:ext>
            </a:extLst>
          </p:cNvPr>
          <p:cNvSpPr>
            <a:spLocks noGrp="1"/>
          </p:cNvSpPr>
          <p:nvPr>
            <p:ph type="title"/>
          </p:nvPr>
        </p:nvSpPr>
        <p:spPr/>
        <p:txBody>
          <a:bodyPr/>
          <a:lstStyle/>
          <a:p>
            <a:r>
              <a:rPr lang="en-US" dirty="0"/>
              <a:t>How to design or build great Web API Applications?</a:t>
            </a:r>
            <a:endParaRPr lang="en-IN" dirty="0"/>
          </a:p>
        </p:txBody>
      </p:sp>
    </p:spTree>
    <p:extLst>
      <p:ext uri="{BB962C8B-B14F-4D97-AF65-F5344CB8AC3E}">
        <p14:creationId xmlns:p14="http://schemas.microsoft.com/office/powerpoint/2010/main" val="49637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lstStyle/>
          <a:p>
            <a:r>
              <a:rPr lang="en-US" dirty="0"/>
              <a:t>When you boil it down, there are really only 3 outcomes in the interaction between an app and an API:</a:t>
            </a:r>
          </a:p>
          <a:p>
            <a:pPr lvl="1"/>
            <a:r>
              <a:rPr lang="en-US" dirty="0"/>
              <a:t>Everything worked - success</a:t>
            </a:r>
          </a:p>
          <a:p>
            <a:pPr lvl="1"/>
            <a:r>
              <a:rPr lang="en-US" dirty="0"/>
              <a:t>The application did something wrong – client error</a:t>
            </a:r>
          </a:p>
          <a:p>
            <a:pPr lvl="1"/>
            <a:r>
              <a:rPr lang="en-US" dirty="0"/>
              <a:t>The API did something wrong – server error</a:t>
            </a:r>
            <a:endParaRPr lang="en-IN" dirty="0"/>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29755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normAutofit fontScale="92500" lnSpcReduction="10000"/>
          </a:bodyPr>
          <a:lstStyle/>
          <a:p>
            <a:r>
              <a:rPr lang="en-US" dirty="0"/>
              <a:t>Start by using the following 3 codes. If you need more, add them. But you shouldn't need to go beyond 8. </a:t>
            </a:r>
          </a:p>
          <a:p>
            <a:pPr lvl="1"/>
            <a:r>
              <a:rPr lang="en-IN" b="1" dirty="0">
                <a:solidFill>
                  <a:srgbClr val="FF0000"/>
                </a:solidFill>
              </a:rPr>
              <a:t> 200 - OK </a:t>
            </a:r>
          </a:p>
          <a:p>
            <a:pPr lvl="1"/>
            <a:r>
              <a:rPr lang="en-IN" b="1" dirty="0">
                <a:solidFill>
                  <a:srgbClr val="FF0000"/>
                </a:solidFill>
              </a:rPr>
              <a:t> 400 - Bad Request </a:t>
            </a:r>
          </a:p>
          <a:p>
            <a:pPr lvl="1"/>
            <a:r>
              <a:rPr lang="en-IN" b="1" dirty="0">
                <a:solidFill>
                  <a:srgbClr val="FF0000"/>
                </a:solidFill>
              </a:rPr>
              <a:t> 500 - Internal Server Error </a:t>
            </a:r>
          </a:p>
          <a:p>
            <a:r>
              <a:rPr lang="en-US" dirty="0"/>
              <a:t>If you're not comfortable reducing all your error conditions to these 3, try picking among these additional 5: </a:t>
            </a:r>
          </a:p>
          <a:p>
            <a:pPr lvl="1"/>
            <a:r>
              <a:rPr lang="en-IN" b="1" dirty="0">
                <a:solidFill>
                  <a:srgbClr val="FF0000"/>
                </a:solidFill>
              </a:rPr>
              <a:t>201 - Created </a:t>
            </a:r>
          </a:p>
          <a:p>
            <a:pPr lvl="1"/>
            <a:r>
              <a:rPr lang="en-IN" b="1" dirty="0">
                <a:solidFill>
                  <a:srgbClr val="FF0000"/>
                </a:solidFill>
              </a:rPr>
              <a:t>304 - Not Modified </a:t>
            </a:r>
          </a:p>
          <a:p>
            <a:pPr lvl="1"/>
            <a:r>
              <a:rPr lang="en-IN" b="1" dirty="0">
                <a:solidFill>
                  <a:srgbClr val="FF0000"/>
                </a:solidFill>
              </a:rPr>
              <a:t>404 – Not Found </a:t>
            </a:r>
          </a:p>
          <a:p>
            <a:pPr lvl="1"/>
            <a:r>
              <a:rPr lang="en-IN" b="1" dirty="0">
                <a:solidFill>
                  <a:srgbClr val="FF0000"/>
                </a:solidFill>
              </a:rPr>
              <a:t>401 - Unauthorized </a:t>
            </a:r>
          </a:p>
          <a:p>
            <a:pPr lvl="1"/>
            <a:r>
              <a:rPr lang="en-IN" b="1" dirty="0">
                <a:solidFill>
                  <a:srgbClr val="FF0000"/>
                </a:solidFill>
              </a:rPr>
              <a:t>403 - Forbidden </a:t>
            </a:r>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638688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A1A79-16AE-490D-AFB9-100AAEADF71C}"/>
              </a:ext>
            </a:extLst>
          </p:cNvPr>
          <p:cNvSpPr>
            <a:spLocks noGrp="1"/>
          </p:cNvSpPr>
          <p:nvPr>
            <p:ph sz="quarter" idx="12"/>
          </p:nvPr>
        </p:nvSpPr>
        <p:spPr/>
        <p:txBody>
          <a:bodyPr/>
          <a:lstStyle/>
          <a:p>
            <a:r>
              <a:rPr lang="en-US" dirty="0"/>
              <a:t>Code for code</a:t>
            </a:r>
          </a:p>
          <a:p>
            <a:pPr lvl="1"/>
            <a:r>
              <a:rPr lang="en-US" b="1" dirty="0">
                <a:solidFill>
                  <a:srgbClr val="FF0000"/>
                </a:solidFill>
              </a:rPr>
              <a:t>200 – OK 401 – Unauthorized</a:t>
            </a:r>
          </a:p>
          <a:p>
            <a:r>
              <a:rPr lang="en-US" dirty="0"/>
              <a:t>Message for people</a:t>
            </a:r>
          </a:p>
          <a:p>
            <a:pPr lvl="1"/>
            <a:r>
              <a:rPr lang="en-US" dirty="0"/>
              <a:t>{"</a:t>
            </a:r>
            <a:r>
              <a:rPr lang="en-US" dirty="0" err="1"/>
              <a:t>developerMessage</a:t>
            </a:r>
            <a:r>
              <a:rPr lang="en-US" dirty="0"/>
              <a:t>" : "Verbose, plain language description of the problem for the app developer with hints about how to fix it.", "</a:t>
            </a:r>
            <a:r>
              <a:rPr lang="en-US" dirty="0" err="1"/>
              <a:t>userMessage</a:t>
            </a:r>
            <a:r>
              <a:rPr lang="en-US" dirty="0"/>
              <a:t>":"Pass this message on to the app user if needed.", "</a:t>
            </a:r>
            <a:r>
              <a:rPr lang="en-US" dirty="0" err="1"/>
              <a:t>errorCode</a:t>
            </a:r>
            <a:r>
              <a:rPr lang="en-US" dirty="0"/>
              <a:t>" : 12345, "more info": "http://dev.teachdogrest.com/errors/12345"}</a:t>
            </a:r>
            <a:endParaRPr lang="en-IN" dirty="0"/>
          </a:p>
        </p:txBody>
      </p:sp>
      <p:sp>
        <p:nvSpPr>
          <p:cNvPr id="3" name="Title 2">
            <a:extLst>
              <a:ext uri="{FF2B5EF4-FFF2-40B4-BE49-F238E27FC236}">
                <a16:creationId xmlns:a16="http://schemas.microsoft.com/office/drawing/2014/main" id="{A92A2438-2386-4A38-A620-9C71D1D5BC23}"/>
              </a:ext>
            </a:extLst>
          </p:cNvPr>
          <p:cNvSpPr>
            <a:spLocks noGrp="1"/>
          </p:cNvSpPr>
          <p:nvPr>
            <p:ph type="title"/>
          </p:nvPr>
        </p:nvSpPr>
        <p:spPr/>
        <p:txBody>
          <a:bodyPr>
            <a:normAutofit fontScale="90000"/>
          </a:bodyPr>
          <a:lstStyle/>
          <a:p>
            <a:br>
              <a:rPr lang="en-IN" b="0" dirty="0"/>
            </a:br>
            <a:r>
              <a:rPr lang="en-US" dirty="0"/>
              <a:t>Make messages returned in the payload as verbose as possible </a:t>
            </a:r>
            <a:endParaRPr lang="en-IN" dirty="0"/>
          </a:p>
        </p:txBody>
      </p:sp>
    </p:spTree>
    <p:extLst>
      <p:ext uri="{BB962C8B-B14F-4D97-AF65-F5344CB8AC3E}">
        <p14:creationId xmlns:p14="http://schemas.microsoft.com/office/powerpoint/2010/main" val="2815937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84E6E8-2768-4CD0-A0C3-5581F91E79AF}"/>
              </a:ext>
            </a:extLst>
          </p:cNvPr>
          <p:cNvSpPr>
            <a:spLocks noGrp="1"/>
          </p:cNvSpPr>
          <p:nvPr>
            <p:ph sz="quarter" idx="12"/>
          </p:nvPr>
        </p:nvSpPr>
        <p:spPr/>
        <p:txBody>
          <a:bodyPr>
            <a:normAutofit lnSpcReduction="10000"/>
          </a:bodyPr>
          <a:lstStyle/>
          <a:p>
            <a:r>
              <a:rPr lang="en-US" dirty="0"/>
              <a:t>We recommend that you support more than one format - that you push things out in one format and accept as many formats as necessary. </a:t>
            </a:r>
          </a:p>
          <a:p>
            <a:r>
              <a:rPr lang="en-US" dirty="0"/>
              <a:t>You can usually automate the mapping from format to format.</a:t>
            </a:r>
          </a:p>
          <a:p>
            <a:r>
              <a:rPr lang="en-US" dirty="0"/>
              <a:t>Here's what the syntax looks like for a few key APIs.</a:t>
            </a:r>
          </a:p>
          <a:p>
            <a:r>
              <a:rPr lang="en-US" dirty="0"/>
              <a:t>Google </a:t>
            </a:r>
            <a:r>
              <a:rPr lang="en-US" dirty="0" err="1"/>
              <a:t>Data?alt</a:t>
            </a:r>
            <a:r>
              <a:rPr lang="en-US" dirty="0"/>
              <a:t>=json</a:t>
            </a:r>
          </a:p>
          <a:p>
            <a:r>
              <a:rPr lang="en-US" b="1" dirty="0">
                <a:solidFill>
                  <a:srgbClr val="00B050"/>
                </a:solidFill>
              </a:rPr>
              <a:t>Foursquare/</a:t>
            </a:r>
            <a:r>
              <a:rPr lang="en-US" b="1" dirty="0" err="1">
                <a:solidFill>
                  <a:srgbClr val="00B050"/>
                </a:solidFill>
              </a:rPr>
              <a:t>venue.json</a:t>
            </a:r>
            <a:r>
              <a:rPr lang="en-US" b="1" dirty="0">
                <a:solidFill>
                  <a:srgbClr val="00B050"/>
                </a:solidFill>
              </a:rPr>
              <a:t> </a:t>
            </a:r>
          </a:p>
          <a:p>
            <a:r>
              <a:rPr lang="en-US" dirty="0"/>
              <a:t>Digg*</a:t>
            </a:r>
          </a:p>
          <a:p>
            <a:r>
              <a:rPr lang="en-US" dirty="0"/>
              <a:t>Accept: application/json ?type=json</a:t>
            </a:r>
            <a:endParaRPr lang="en-IN" dirty="0"/>
          </a:p>
        </p:txBody>
      </p:sp>
      <p:sp>
        <p:nvSpPr>
          <p:cNvPr id="3" name="Title 2">
            <a:extLst>
              <a:ext uri="{FF2B5EF4-FFF2-40B4-BE49-F238E27FC236}">
                <a16:creationId xmlns:a16="http://schemas.microsoft.com/office/drawing/2014/main" id="{0379C629-C5F3-4474-880F-9D9CFD0CDE6A}"/>
              </a:ext>
            </a:extLst>
          </p:cNvPr>
          <p:cNvSpPr>
            <a:spLocks noGrp="1"/>
          </p:cNvSpPr>
          <p:nvPr>
            <p:ph type="title"/>
          </p:nvPr>
        </p:nvSpPr>
        <p:spPr/>
        <p:txBody>
          <a:bodyPr/>
          <a:lstStyle/>
          <a:p>
            <a:br>
              <a:rPr lang="en-IN" b="0" dirty="0"/>
            </a:br>
            <a:r>
              <a:rPr lang="en-IN" dirty="0"/>
              <a:t>Supporting multiple formats </a:t>
            </a:r>
          </a:p>
        </p:txBody>
      </p:sp>
    </p:spTree>
    <p:extLst>
      <p:ext uri="{BB962C8B-B14F-4D97-AF65-F5344CB8AC3E}">
        <p14:creationId xmlns:p14="http://schemas.microsoft.com/office/powerpoint/2010/main" val="1770069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a:bodyPr>
          <a:lstStyle/>
          <a:p>
            <a:r>
              <a:rPr lang="en-US" b="1" dirty="0">
                <a:solidFill>
                  <a:srgbClr val="00B050"/>
                </a:solidFill>
              </a:rPr>
              <a:t>Here are API responses from a few leading APIs:</a:t>
            </a:r>
          </a:p>
          <a:p>
            <a:r>
              <a:rPr lang="en-US" dirty="0"/>
              <a:t>Twitter "</a:t>
            </a:r>
            <a:r>
              <a:rPr lang="en-US" dirty="0" err="1"/>
              <a:t>created_at</a:t>
            </a:r>
            <a:r>
              <a:rPr lang="en-US" dirty="0"/>
              <a:t>": "Thu Nov 03 05:19;38 +0000 2011"</a:t>
            </a:r>
          </a:p>
          <a:p>
            <a:r>
              <a:rPr lang="en-US" dirty="0"/>
              <a:t>Bing "</a:t>
            </a:r>
            <a:r>
              <a:rPr lang="en-US" dirty="0" err="1"/>
              <a:t>DateTime</a:t>
            </a:r>
            <a:r>
              <a:rPr lang="en-US" dirty="0"/>
              <a:t>": "2011-10-29T09:35:00Z"</a:t>
            </a:r>
          </a:p>
          <a:p>
            <a:r>
              <a:rPr lang="en-US" dirty="0"/>
              <a:t>Foursquare "</a:t>
            </a:r>
            <a:r>
              <a:rPr lang="en-US" dirty="0" err="1"/>
              <a:t>createdAt</a:t>
            </a:r>
            <a:r>
              <a:rPr lang="en-US" dirty="0"/>
              <a:t>": 1320296464</a:t>
            </a:r>
          </a:p>
          <a:p>
            <a:r>
              <a:rPr lang="en-US" dirty="0"/>
              <a:t>They each use a different code convention. </a:t>
            </a:r>
          </a:p>
          <a:p>
            <a:r>
              <a:rPr lang="en-US" b="1" dirty="0">
                <a:solidFill>
                  <a:srgbClr val="00B050"/>
                </a:solidFill>
              </a:rPr>
              <a:t>Foursquare has the best approach</a:t>
            </a:r>
          </a:p>
          <a:p>
            <a:endParaRPr lang="en-US" dirty="0"/>
          </a:p>
          <a:p>
            <a:endParaRPr lang="en-US" dirty="0"/>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381356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fontScale="92500"/>
          </a:bodyPr>
          <a:lstStyle/>
          <a:p>
            <a:r>
              <a:rPr lang="en-US" b="1" dirty="0">
                <a:solidFill>
                  <a:srgbClr val="00B050"/>
                </a:solidFill>
              </a:rPr>
              <a:t>Recommendations</a:t>
            </a:r>
          </a:p>
          <a:p>
            <a:r>
              <a:rPr lang="en-US" dirty="0"/>
              <a:t> Use JSON as default</a:t>
            </a:r>
          </a:p>
          <a:p>
            <a:r>
              <a:rPr lang="en-US" dirty="0"/>
              <a:t> Follow JavaScript conventions for naming attributes</a:t>
            </a:r>
          </a:p>
          <a:p>
            <a:pPr marL="0" indent="0">
              <a:buNone/>
            </a:pPr>
            <a:r>
              <a:rPr lang="en-US" dirty="0"/>
              <a:t>	- Use medial capitalization (aka CamelCase)	- Use uppercase or lowercase depending on type of object</a:t>
            </a:r>
          </a:p>
          <a:p>
            <a:r>
              <a:rPr lang="en-US" dirty="0"/>
              <a:t>This results in code that looks like the following, allowing the JavaScript developer to write it in a way that makes sense for JavaScript.</a:t>
            </a:r>
          </a:p>
          <a:p>
            <a:r>
              <a:rPr lang="en-US" b="1" dirty="0">
                <a:solidFill>
                  <a:srgbClr val="00B050"/>
                </a:solidFill>
              </a:rPr>
              <a:t>"</a:t>
            </a:r>
            <a:r>
              <a:rPr lang="en-US" b="1" dirty="0" err="1">
                <a:solidFill>
                  <a:srgbClr val="00B050"/>
                </a:solidFill>
              </a:rPr>
              <a:t>createdAt</a:t>
            </a:r>
            <a:r>
              <a:rPr lang="en-US" b="1" dirty="0">
                <a:solidFill>
                  <a:srgbClr val="00B050"/>
                </a:solidFill>
              </a:rPr>
              <a:t>": 1320296464</a:t>
            </a:r>
          </a:p>
          <a:p>
            <a:r>
              <a:rPr lang="en-US" b="1" dirty="0">
                <a:solidFill>
                  <a:srgbClr val="00B050"/>
                </a:solidFill>
              </a:rPr>
              <a:t>timing = </a:t>
            </a:r>
            <a:r>
              <a:rPr lang="en-US" b="1" dirty="0" err="1">
                <a:solidFill>
                  <a:srgbClr val="00B050"/>
                </a:solidFill>
              </a:rPr>
              <a:t>myObject.createdAt</a:t>
            </a:r>
            <a:r>
              <a:rPr lang="en-US" b="1" dirty="0">
                <a:solidFill>
                  <a:srgbClr val="00B050"/>
                </a:solidFill>
              </a:rPr>
              <a:t>;</a:t>
            </a:r>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2801023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A67FE6-E42D-48D9-8109-CD5B09417F01}"/>
              </a:ext>
            </a:extLst>
          </p:cNvPr>
          <p:cNvPicPr>
            <a:picLocks noChangeAspect="1"/>
          </p:cNvPicPr>
          <p:nvPr/>
        </p:nvPicPr>
        <p:blipFill rotWithShape="1">
          <a:blip r:embed="rId2"/>
          <a:srcRect b="11111"/>
          <a:stretch/>
        </p:blipFill>
        <p:spPr>
          <a:xfrm>
            <a:off x="2309" y="1066800"/>
            <a:ext cx="9144000" cy="4572000"/>
          </a:xfrm>
          <a:prstGeom prst="rect">
            <a:avLst/>
          </a:prstGeom>
        </p:spPr>
      </p:pic>
    </p:spTree>
    <p:extLst>
      <p:ext uri="{BB962C8B-B14F-4D97-AF65-F5344CB8AC3E}">
        <p14:creationId xmlns:p14="http://schemas.microsoft.com/office/powerpoint/2010/main" val="3399674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EDF0FE-20CB-4DD1-8E5E-6B11574C19FA}"/>
              </a:ext>
            </a:extLst>
          </p:cNvPr>
          <p:cNvPicPr>
            <a:picLocks noChangeAspect="1"/>
          </p:cNvPicPr>
          <p:nvPr/>
        </p:nvPicPr>
        <p:blipFill rotWithShape="1">
          <a:blip r:embed="rId2"/>
          <a:srcRect b="9630"/>
          <a:stretch/>
        </p:blipFill>
        <p:spPr>
          <a:xfrm>
            <a:off x="0" y="1066800"/>
            <a:ext cx="9144000" cy="4648200"/>
          </a:xfrm>
          <a:prstGeom prst="rect">
            <a:avLst/>
          </a:prstGeom>
        </p:spPr>
      </p:pic>
    </p:spTree>
    <p:extLst>
      <p:ext uri="{BB962C8B-B14F-4D97-AF65-F5344CB8AC3E}">
        <p14:creationId xmlns:p14="http://schemas.microsoft.com/office/powerpoint/2010/main" val="3491380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F162A-8513-404C-B185-8EB2EB036E4A}"/>
              </a:ext>
            </a:extLst>
          </p:cNvPr>
          <p:cNvPicPr>
            <a:picLocks noChangeAspect="1"/>
          </p:cNvPicPr>
          <p:nvPr/>
        </p:nvPicPr>
        <p:blipFill rotWithShape="1">
          <a:blip r:embed="rId2"/>
          <a:srcRect t="2964" b="8148"/>
          <a:stretch/>
        </p:blipFill>
        <p:spPr>
          <a:xfrm>
            <a:off x="0" y="1219200"/>
            <a:ext cx="9144000" cy="4572000"/>
          </a:xfrm>
          <a:prstGeom prst="rect">
            <a:avLst/>
          </a:prstGeom>
        </p:spPr>
      </p:pic>
    </p:spTree>
    <p:extLst>
      <p:ext uri="{BB962C8B-B14F-4D97-AF65-F5344CB8AC3E}">
        <p14:creationId xmlns:p14="http://schemas.microsoft.com/office/powerpoint/2010/main" val="183659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62EA-8CF4-4245-8D50-749653550826}"/>
              </a:ext>
            </a:extLst>
          </p:cNvPr>
          <p:cNvPicPr>
            <a:picLocks noChangeAspect="1"/>
          </p:cNvPicPr>
          <p:nvPr/>
        </p:nvPicPr>
        <p:blipFill rotWithShape="1">
          <a:blip r:embed="rId2"/>
          <a:srcRect b="7169"/>
          <a:stretch/>
        </p:blipFill>
        <p:spPr>
          <a:xfrm>
            <a:off x="0" y="857250"/>
            <a:ext cx="9144000" cy="4933950"/>
          </a:xfrm>
          <a:prstGeom prst="rect">
            <a:avLst/>
          </a:prstGeom>
        </p:spPr>
      </p:pic>
    </p:spTree>
    <p:extLst>
      <p:ext uri="{BB962C8B-B14F-4D97-AF65-F5344CB8AC3E}">
        <p14:creationId xmlns:p14="http://schemas.microsoft.com/office/powerpoint/2010/main" val="326896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6FB26C-2CB8-4C18-BC21-9081646D9226}"/>
              </a:ext>
            </a:extLst>
          </p:cNvPr>
          <p:cNvSpPr>
            <a:spLocks noGrp="1"/>
          </p:cNvSpPr>
          <p:nvPr>
            <p:ph sz="quarter" idx="12"/>
          </p:nvPr>
        </p:nvSpPr>
        <p:spPr/>
        <p:txBody>
          <a:bodyPr/>
          <a:lstStyle/>
          <a:p>
            <a:r>
              <a:rPr lang="en-US" dirty="0"/>
              <a:t>What does this service need to do?</a:t>
            </a:r>
          </a:p>
          <a:p>
            <a:r>
              <a:rPr lang="en-US" dirty="0"/>
              <a:t>What does this service need to provide?</a:t>
            </a:r>
          </a:p>
          <a:p>
            <a:r>
              <a:rPr lang="en-US" dirty="0"/>
              <a:t>How my API will act as more generic (input, output and extensible)?</a:t>
            </a:r>
            <a:endParaRPr lang="en-IN" dirty="0"/>
          </a:p>
        </p:txBody>
      </p:sp>
      <p:sp>
        <p:nvSpPr>
          <p:cNvPr id="3" name="Title 2">
            <a:extLst>
              <a:ext uri="{FF2B5EF4-FFF2-40B4-BE49-F238E27FC236}">
                <a16:creationId xmlns:a16="http://schemas.microsoft.com/office/drawing/2014/main" id="{917CF360-EDC2-4BC4-95D9-7F597939A83C}"/>
              </a:ext>
            </a:extLst>
          </p:cNvPr>
          <p:cNvSpPr>
            <a:spLocks noGrp="1"/>
          </p:cNvSpPr>
          <p:nvPr>
            <p:ph type="title"/>
          </p:nvPr>
        </p:nvSpPr>
        <p:spPr/>
        <p:txBody>
          <a:bodyPr/>
          <a:lstStyle/>
          <a:p>
            <a:r>
              <a:rPr lang="en-US" i="1" dirty="0"/>
              <a:t>API implementation point of view</a:t>
            </a:r>
            <a:endParaRPr lang="en-IN" dirty="0"/>
          </a:p>
        </p:txBody>
      </p:sp>
    </p:spTree>
    <p:extLst>
      <p:ext uri="{BB962C8B-B14F-4D97-AF65-F5344CB8AC3E}">
        <p14:creationId xmlns:p14="http://schemas.microsoft.com/office/powerpoint/2010/main" val="3476924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There are different types of authentication in web API.</a:t>
            </a:r>
          </a:p>
          <a:p>
            <a:r>
              <a:rPr lang="en-US" dirty="0"/>
              <a:t>Token-based authentication, where the token is a random hash assigned to the user and they can reset it at any point if it has been stolen. </a:t>
            </a:r>
          </a:p>
          <a:p>
            <a:r>
              <a:rPr lang="en-US" dirty="0"/>
              <a:t>Allow the token to be passed in through POST or an HTTP header.</a:t>
            </a:r>
          </a:p>
          <a:p>
            <a:r>
              <a:rPr lang="en-US" dirty="0"/>
              <a:t>OAuth 2:</a:t>
            </a:r>
          </a:p>
          <a:p>
            <a:pPr lvl="1"/>
            <a:r>
              <a:rPr lang="en-US" dirty="0"/>
              <a:t>OAuth is a protocol which provides implementations of both OAuth 1 and OAuth 2 and it's used to secure a java Web API.</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4275685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OAuth flow starts where the registered user will present username and password to a specific end point.</a:t>
            </a:r>
          </a:p>
          <a:p>
            <a:r>
              <a:rPr lang="en-US" dirty="0"/>
              <a:t>API will validate those credentials, and if everything is valid, it will return a token for the user where the client application used by the user should store it securely and locally in order to present this token with each request to any protected end point.</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390519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Token Generation:</a:t>
            </a:r>
          </a:p>
          <a:p>
            <a:r>
              <a:rPr lang="en-US" dirty="0"/>
              <a:t>Choose a secure token, not a short numeric identifier or random string. Something irreversible is best.</a:t>
            </a:r>
          </a:p>
          <a:p>
            <a:r>
              <a:rPr lang="en-US" dirty="0"/>
              <a:t>Generate token by using JWT. JWT is lightweight and it has pay load. You can choose algorithm type.</a:t>
            </a:r>
          </a:p>
          <a:p>
            <a:r>
              <a:rPr lang="en-US" dirty="0"/>
              <a:t>Generate token by using SHA1 algorithm.</a:t>
            </a:r>
          </a:p>
          <a:p>
            <a:r>
              <a:rPr lang="en-US" dirty="0"/>
              <a:t>Finally, if user is authenticated they can access the methods, if not it returns  401 unauthorized http code</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1257040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0EB725-0FD2-4A16-95D9-8904C08EC944}"/>
              </a:ext>
            </a:extLst>
          </p:cNvPr>
          <p:cNvSpPr>
            <a:spLocks noGrp="1"/>
          </p:cNvSpPr>
          <p:nvPr>
            <p:ph sz="quarter" idx="12"/>
          </p:nvPr>
        </p:nvSpPr>
        <p:spPr/>
        <p:txBody>
          <a:bodyPr/>
          <a:lstStyle/>
          <a:p>
            <a:r>
              <a:rPr lang="en-US" dirty="0"/>
              <a:t>Let’s take three top services.</a:t>
            </a:r>
          </a:p>
          <a:p>
            <a:r>
              <a:rPr lang="en-US" dirty="0"/>
              <a:t>How each of these services handles things differently:</a:t>
            </a:r>
          </a:p>
          <a:p>
            <a:pPr lvl="1"/>
            <a:r>
              <a:rPr lang="en-US" dirty="0"/>
              <a:t>PayPal Permissions Service API</a:t>
            </a:r>
          </a:p>
          <a:p>
            <a:pPr lvl="1"/>
            <a:r>
              <a:rPr lang="en-US" dirty="0"/>
              <a:t>Facebook OAuth 2.0</a:t>
            </a:r>
          </a:p>
          <a:p>
            <a:pPr lvl="1"/>
            <a:r>
              <a:rPr lang="en-US" dirty="0"/>
              <a:t>Twitter OAuth 1.0a</a:t>
            </a:r>
          </a:p>
          <a:p>
            <a:r>
              <a:rPr lang="en-US" dirty="0"/>
              <a:t>Note that PayPal's proprietary three-legged permissions API was in place long before OAuth was conceived</a:t>
            </a:r>
            <a:endParaRPr lang="en-IN" dirty="0"/>
          </a:p>
        </p:txBody>
      </p:sp>
      <p:sp>
        <p:nvSpPr>
          <p:cNvPr id="3" name="Title 2">
            <a:extLst>
              <a:ext uri="{FF2B5EF4-FFF2-40B4-BE49-F238E27FC236}">
                <a16:creationId xmlns:a16="http://schemas.microsoft.com/office/drawing/2014/main" id="{ADE7FEA5-A66A-4220-9659-543427381C15}"/>
              </a:ext>
            </a:extLst>
          </p:cNvPr>
          <p:cNvSpPr>
            <a:spLocks noGrp="1"/>
          </p:cNvSpPr>
          <p:nvPr>
            <p:ph type="title"/>
          </p:nvPr>
        </p:nvSpPr>
        <p:spPr/>
        <p:txBody>
          <a:bodyPr/>
          <a:lstStyle/>
          <a:p>
            <a:br>
              <a:rPr lang="en-IN" b="0" dirty="0"/>
            </a:br>
            <a:r>
              <a:rPr lang="en-IN" dirty="0"/>
              <a:t>Authentication </a:t>
            </a:r>
          </a:p>
        </p:txBody>
      </p:sp>
    </p:spTree>
    <p:extLst>
      <p:ext uri="{BB962C8B-B14F-4D97-AF65-F5344CB8AC3E}">
        <p14:creationId xmlns:p14="http://schemas.microsoft.com/office/powerpoint/2010/main" val="1995162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E532D-CB59-44CD-AE76-CFC410DD8E0A}"/>
              </a:ext>
            </a:extLst>
          </p:cNvPr>
          <p:cNvSpPr>
            <a:spLocks noGrp="1"/>
          </p:cNvSpPr>
          <p:nvPr>
            <p:ph sz="quarter" idx="12"/>
          </p:nvPr>
        </p:nvSpPr>
        <p:spPr/>
        <p:txBody>
          <a:bodyPr/>
          <a:lstStyle/>
          <a:p>
            <a:r>
              <a:rPr lang="en-US" dirty="0"/>
              <a:t>Invalid response codes</a:t>
            </a:r>
          </a:p>
          <a:p>
            <a:r>
              <a:rPr lang="en-US" dirty="0"/>
              <a:t>Invalid response headers</a:t>
            </a:r>
          </a:p>
          <a:p>
            <a:r>
              <a:rPr lang="en-US" dirty="0"/>
              <a:t>API time-outs</a:t>
            </a:r>
          </a:p>
          <a:p>
            <a:r>
              <a:rPr lang="en-US" dirty="0"/>
              <a:t>Slow API response with respect to response data bytes</a:t>
            </a:r>
          </a:p>
          <a:p>
            <a:r>
              <a:rPr lang="en-US" dirty="0"/>
              <a:t>Incorrect required data in JSON responses</a:t>
            </a:r>
          </a:p>
          <a:p>
            <a:r>
              <a:rPr lang="en-US" dirty="0"/>
              <a:t>Missing required text in response bodies</a:t>
            </a:r>
          </a:p>
          <a:p>
            <a:r>
              <a:rPr lang="en-US" dirty="0"/>
              <a:t>Slow response for customers in specific locations</a:t>
            </a:r>
            <a:endParaRPr lang="en-IN" dirty="0"/>
          </a:p>
        </p:txBody>
      </p:sp>
      <p:sp>
        <p:nvSpPr>
          <p:cNvPr id="3" name="Title 2">
            <a:extLst>
              <a:ext uri="{FF2B5EF4-FFF2-40B4-BE49-F238E27FC236}">
                <a16:creationId xmlns:a16="http://schemas.microsoft.com/office/drawing/2014/main" id="{E2BB6DE5-ECC9-4226-86C3-D54E1E3F285B}"/>
              </a:ext>
            </a:extLst>
          </p:cNvPr>
          <p:cNvSpPr>
            <a:spLocks noGrp="1"/>
          </p:cNvSpPr>
          <p:nvPr>
            <p:ph type="title"/>
          </p:nvPr>
        </p:nvSpPr>
        <p:spPr/>
        <p:txBody>
          <a:bodyPr/>
          <a:lstStyle/>
          <a:p>
            <a:r>
              <a:rPr lang="en-IN" dirty="0"/>
              <a:t>API Validation</a:t>
            </a:r>
          </a:p>
        </p:txBody>
      </p:sp>
    </p:spTree>
    <p:extLst>
      <p:ext uri="{BB962C8B-B14F-4D97-AF65-F5344CB8AC3E}">
        <p14:creationId xmlns:p14="http://schemas.microsoft.com/office/powerpoint/2010/main" val="3527686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dirty="0"/>
              <a:t>Some API designs become very chatty - meaning just to build a simple UI or app, you have dozens or hundreds of API calls back to the server.</a:t>
            </a:r>
          </a:p>
          <a:p>
            <a:r>
              <a:rPr lang="en-US" dirty="0"/>
              <a:t>The API team can sometimes decide not to deal with creating a nice, resource-oriented RESTful API, and just fall back to a mode where they create the 3 or 4 Java-style getter and setter methods they know they need to power a particular user interface.</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2526861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endParaRPr lang="en-IN" dirty="0"/>
          </a:p>
          <a:p>
            <a:r>
              <a:rPr lang="en-US" b="1" dirty="0"/>
              <a:t>Be complete and RESTful and provide shortcuts </a:t>
            </a:r>
          </a:p>
          <a:p>
            <a:endParaRPr lang="en-IN" dirty="0"/>
          </a:p>
          <a:p>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3452841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b="1" dirty="0"/>
              <a:t>Take advantage of the partial response syntax</a:t>
            </a:r>
          </a:p>
          <a:p>
            <a:r>
              <a:rPr lang="en-US" b="1" dirty="0"/>
              <a:t> </a:t>
            </a:r>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4174223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C13CE725-C383-4D29-A8B9-C6EB60BB3D23}"/>
              </a:ext>
            </a:extLst>
          </p:cNvPr>
          <p:cNvPicPr>
            <a:picLocks noChangeAspect="1"/>
          </p:cNvPicPr>
          <p:nvPr/>
        </p:nvPicPr>
        <p:blipFill>
          <a:blip r:embed="rId2"/>
          <a:stretch>
            <a:fillRect/>
          </a:stretch>
        </p:blipFill>
        <p:spPr>
          <a:xfrm>
            <a:off x="461034" y="1828800"/>
            <a:ext cx="8327175" cy="1600200"/>
          </a:xfrm>
          <a:prstGeom prst="rect">
            <a:avLst/>
          </a:prstGeom>
        </p:spPr>
      </p:pic>
      <p:sp>
        <p:nvSpPr>
          <p:cNvPr id="5" name="TextBox 4">
            <a:extLst>
              <a:ext uri="{FF2B5EF4-FFF2-40B4-BE49-F238E27FC236}">
                <a16:creationId xmlns:a16="http://schemas.microsoft.com/office/drawing/2014/main" id="{60EFF42B-D5AE-4643-92D6-4F349C576D1F}"/>
              </a:ext>
            </a:extLst>
          </p:cNvPr>
          <p:cNvSpPr txBox="1"/>
          <p:nvPr/>
        </p:nvSpPr>
        <p:spPr>
          <a:xfrm>
            <a:off x="321525" y="3505200"/>
            <a:ext cx="8670075" cy="2585323"/>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Back-end systems of record are often too complex to expose directly to application developers. </a:t>
            </a:r>
          </a:p>
          <a:p>
            <a:pPr marL="285750" indent="-285750">
              <a:buFont typeface="Arial" panose="020B0604020202020204" pitchFamily="34" charset="0"/>
              <a:buChar char="•"/>
            </a:pPr>
            <a:r>
              <a:rPr lang="en-US" dirty="0"/>
              <a:t>They are stable (have been hardened over time) and dependable (they are running key aspects of you business), but they are often based on legacy technologies and not always easy to expose to Web standards like HTTP.</a:t>
            </a:r>
          </a:p>
          <a:p>
            <a:pPr marL="285750" indent="-285750">
              <a:buFont typeface="Arial" panose="020B0604020202020204" pitchFamily="34" charset="0"/>
              <a:buChar char="•"/>
            </a:pPr>
            <a:r>
              <a:rPr lang="en-US" dirty="0"/>
              <a:t> These systems can also have complex interdependencies and they change slowly meaning that they can’t move as quickly as the needs of mobile app developers and keep up with changing formats. </a:t>
            </a:r>
            <a:endParaRPr lang="en-IN" dirty="0"/>
          </a:p>
        </p:txBody>
      </p:sp>
    </p:spTree>
    <p:extLst>
      <p:ext uri="{BB962C8B-B14F-4D97-AF65-F5344CB8AC3E}">
        <p14:creationId xmlns:p14="http://schemas.microsoft.com/office/powerpoint/2010/main" val="3173811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1590675"/>
          </a:xfrm>
        </p:spPr>
        <p:txBody>
          <a:bodyPr/>
          <a:lstStyle/>
          <a:p>
            <a:r>
              <a:rPr lang="en-US" dirty="0"/>
              <a:t>In the build-up approach, a developer exposes the core objects of a big system and puts an XML parsing layer on top. </a:t>
            </a:r>
          </a:p>
          <a:p>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6" name="Picture 5">
            <a:extLst>
              <a:ext uri="{FF2B5EF4-FFF2-40B4-BE49-F238E27FC236}">
                <a16:creationId xmlns:a16="http://schemas.microsoft.com/office/drawing/2014/main" id="{2CEF8BC5-A640-4DBA-B787-D3C2C5D9B96E}"/>
              </a:ext>
            </a:extLst>
          </p:cNvPr>
          <p:cNvPicPr>
            <a:picLocks noChangeAspect="1"/>
          </p:cNvPicPr>
          <p:nvPr/>
        </p:nvPicPr>
        <p:blipFill>
          <a:blip r:embed="rId2"/>
          <a:stretch>
            <a:fillRect/>
          </a:stretch>
        </p:blipFill>
        <p:spPr>
          <a:xfrm>
            <a:off x="872836" y="3034200"/>
            <a:ext cx="5853448" cy="3684351"/>
          </a:xfrm>
          <a:prstGeom prst="rect">
            <a:avLst/>
          </a:prstGeom>
        </p:spPr>
      </p:pic>
    </p:spTree>
    <p:extLst>
      <p:ext uri="{BB962C8B-B14F-4D97-AF65-F5344CB8AC3E}">
        <p14:creationId xmlns:p14="http://schemas.microsoft.com/office/powerpoint/2010/main" val="374095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AA929-D312-44BB-9AAE-64C338A1B6E6}"/>
              </a:ext>
            </a:extLst>
          </p:cNvPr>
          <p:cNvSpPr>
            <a:spLocks noGrp="1"/>
          </p:cNvSpPr>
          <p:nvPr>
            <p:ph sz="quarter" idx="12"/>
          </p:nvPr>
        </p:nvSpPr>
        <p:spPr/>
        <p:txBody>
          <a:bodyPr/>
          <a:lstStyle/>
          <a:p>
            <a:r>
              <a:rPr lang="en-US" dirty="0"/>
              <a:t>How can consumers assuredly integrate with our API?</a:t>
            </a:r>
          </a:p>
          <a:p>
            <a:r>
              <a:rPr lang="en-US" dirty="0"/>
              <a:t>How nimbly, they can provide input to us and output for their use from our API?</a:t>
            </a:r>
          </a:p>
          <a:p>
            <a:r>
              <a:rPr lang="en-US" dirty="0"/>
              <a:t>How can consumers spend the bare minimum of effort to get what they need out of this API?</a:t>
            </a:r>
            <a:endParaRPr lang="en-IN" dirty="0"/>
          </a:p>
        </p:txBody>
      </p:sp>
      <p:sp>
        <p:nvSpPr>
          <p:cNvPr id="3" name="Title 2">
            <a:extLst>
              <a:ext uri="{FF2B5EF4-FFF2-40B4-BE49-F238E27FC236}">
                <a16:creationId xmlns:a16="http://schemas.microsoft.com/office/drawing/2014/main" id="{16D8616F-6902-45F6-BFB0-A441E4173097}"/>
              </a:ext>
            </a:extLst>
          </p:cNvPr>
          <p:cNvSpPr>
            <a:spLocks noGrp="1"/>
          </p:cNvSpPr>
          <p:nvPr>
            <p:ph type="title"/>
          </p:nvPr>
        </p:nvSpPr>
        <p:spPr/>
        <p:txBody>
          <a:bodyPr/>
          <a:lstStyle/>
          <a:p>
            <a:r>
              <a:rPr lang="en-US" i="1" dirty="0"/>
              <a:t>API consumer point of view:</a:t>
            </a:r>
            <a:endParaRPr lang="en-IN" dirty="0"/>
          </a:p>
        </p:txBody>
      </p:sp>
    </p:spTree>
    <p:extLst>
      <p:ext uri="{BB962C8B-B14F-4D97-AF65-F5344CB8AC3E}">
        <p14:creationId xmlns:p14="http://schemas.microsoft.com/office/powerpoint/2010/main" val="272418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428875"/>
          </a:xfrm>
        </p:spPr>
        <p:txBody>
          <a:bodyPr>
            <a:normAutofit fontScale="92500" lnSpcReduction="20000"/>
          </a:bodyPr>
          <a:lstStyle/>
          <a:p>
            <a:r>
              <a:rPr lang="en-IN" b="1" dirty="0"/>
              <a:t>The Standards Committee Approach </a:t>
            </a:r>
            <a:endParaRPr lang="en-US" dirty="0"/>
          </a:p>
          <a:p>
            <a:pPr lvl="1"/>
            <a:r>
              <a:rPr lang="en-US" dirty="0"/>
              <a:t>Often the internal systems are owned and managed by different people and departments with different views about how things should work. </a:t>
            </a:r>
          </a:p>
          <a:p>
            <a:pPr lvl="1"/>
            <a:r>
              <a:rPr lang="en-US" dirty="0"/>
              <a:t>Designing an API by a standards committee often involves creating a standards document, which defines the schema and URLs and such. </a:t>
            </a:r>
          </a:p>
          <a:p>
            <a:pPr lvl="1"/>
            <a:r>
              <a:rPr lang="en-US" dirty="0"/>
              <a:t>All the stakeholders build toward that common goal.</a:t>
            </a:r>
          </a:p>
          <a:p>
            <a:pPr marL="0" indent="0">
              <a:buNone/>
            </a:pP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5" name="Picture 4">
            <a:extLst>
              <a:ext uri="{FF2B5EF4-FFF2-40B4-BE49-F238E27FC236}">
                <a16:creationId xmlns:a16="http://schemas.microsoft.com/office/drawing/2014/main" id="{B45A4664-A7E0-43E4-ADDE-AEFE476AFD0D}"/>
              </a:ext>
            </a:extLst>
          </p:cNvPr>
          <p:cNvPicPr>
            <a:picLocks noChangeAspect="1"/>
          </p:cNvPicPr>
          <p:nvPr/>
        </p:nvPicPr>
        <p:blipFill>
          <a:blip r:embed="rId2"/>
          <a:stretch>
            <a:fillRect/>
          </a:stretch>
        </p:blipFill>
        <p:spPr>
          <a:xfrm>
            <a:off x="990600" y="3798785"/>
            <a:ext cx="6781800" cy="2889093"/>
          </a:xfrm>
          <a:prstGeom prst="rect">
            <a:avLst/>
          </a:prstGeom>
        </p:spPr>
      </p:pic>
    </p:spTree>
    <p:extLst>
      <p:ext uri="{BB962C8B-B14F-4D97-AF65-F5344CB8AC3E}">
        <p14:creationId xmlns:p14="http://schemas.microsoft.com/office/powerpoint/2010/main" val="1574676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505075"/>
          </a:xfrm>
        </p:spPr>
        <p:txBody>
          <a:bodyPr>
            <a:normAutofit fontScale="92500" lnSpcReduction="20000"/>
          </a:bodyPr>
          <a:lstStyle/>
          <a:p>
            <a:r>
              <a:rPr lang="en-IN" b="1" dirty="0"/>
              <a:t>The Copy Cat Approach </a:t>
            </a:r>
          </a:p>
          <a:p>
            <a:pPr lvl="1"/>
            <a:r>
              <a:rPr lang="en-US" dirty="0"/>
              <a:t>We sometimes see this pattern when an organization is late to market – for example, when their close competitor has already delivered a solution. </a:t>
            </a:r>
          </a:p>
          <a:p>
            <a:pPr lvl="1"/>
            <a:r>
              <a:rPr lang="en-US" dirty="0"/>
              <a:t>Again, this approach can get you to version 1 quickly and you may have a built-in adoption curve if the app developers who will use your API are already familiar with your competitor’s API.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62F12D3D-E926-4270-BFEB-63732183E78E}"/>
              </a:ext>
            </a:extLst>
          </p:cNvPr>
          <p:cNvPicPr>
            <a:picLocks noChangeAspect="1"/>
          </p:cNvPicPr>
          <p:nvPr/>
        </p:nvPicPr>
        <p:blipFill>
          <a:blip r:embed="rId2"/>
          <a:stretch>
            <a:fillRect/>
          </a:stretch>
        </p:blipFill>
        <p:spPr>
          <a:xfrm>
            <a:off x="1143000" y="3810000"/>
            <a:ext cx="6671256" cy="2877878"/>
          </a:xfrm>
          <a:prstGeom prst="rect">
            <a:avLst/>
          </a:prstGeom>
        </p:spPr>
      </p:pic>
    </p:spTree>
    <p:extLst>
      <p:ext uri="{BB962C8B-B14F-4D97-AF65-F5344CB8AC3E}">
        <p14:creationId xmlns:p14="http://schemas.microsoft.com/office/powerpoint/2010/main" val="1716771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pic>
        <p:nvPicPr>
          <p:cNvPr id="7" name="Picture 6">
            <a:extLst>
              <a:ext uri="{FF2B5EF4-FFF2-40B4-BE49-F238E27FC236}">
                <a16:creationId xmlns:a16="http://schemas.microsoft.com/office/drawing/2014/main" id="{5D630B9B-1D6B-45FF-BADA-F56A2F771102}"/>
              </a:ext>
            </a:extLst>
          </p:cNvPr>
          <p:cNvPicPr>
            <a:picLocks noChangeAspect="1"/>
          </p:cNvPicPr>
          <p:nvPr/>
        </p:nvPicPr>
        <p:blipFill>
          <a:blip r:embed="rId2"/>
          <a:stretch>
            <a:fillRect/>
          </a:stretch>
        </p:blipFill>
        <p:spPr>
          <a:xfrm>
            <a:off x="381000" y="1600200"/>
            <a:ext cx="8577717" cy="4572000"/>
          </a:xfrm>
          <a:prstGeom prst="rect">
            <a:avLst/>
          </a:prstGeom>
        </p:spPr>
      </p:pic>
    </p:spTree>
    <p:extLst>
      <p:ext uri="{BB962C8B-B14F-4D97-AF65-F5344CB8AC3E}">
        <p14:creationId xmlns:p14="http://schemas.microsoft.com/office/powerpoint/2010/main" val="2833305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176C31-7EEC-407A-ABF2-34FC59B560F9}"/>
              </a:ext>
            </a:extLst>
          </p:cNvPr>
          <p:cNvSpPr>
            <a:spLocks noGrp="1"/>
          </p:cNvSpPr>
          <p:nvPr>
            <p:ph sz="quarter" idx="12"/>
          </p:nvPr>
        </p:nvSpPr>
        <p:spPr/>
        <p:txBody>
          <a:bodyPr>
            <a:normAutofit fontScale="92500" lnSpcReduction="10000"/>
          </a:bodyPr>
          <a:lstStyle/>
          <a:p>
            <a:r>
              <a:rPr lang="en-US" dirty="0"/>
              <a:t>Implementing an API façade pattern involves three basic steps. </a:t>
            </a:r>
          </a:p>
          <a:p>
            <a:r>
              <a:rPr lang="en-US" dirty="0"/>
              <a:t>1 - Design the ideal API – design the URLs, request parameters and responses, payloads, headers, query parameters, and so on. The API design should be self-consistent. </a:t>
            </a:r>
          </a:p>
          <a:p>
            <a:r>
              <a:rPr lang="en-US" dirty="0"/>
              <a:t>2 - Implement the design with data stubs. This allows application developers to use your API and give you feedback even before your API is connected to internal systems. </a:t>
            </a:r>
          </a:p>
          <a:p>
            <a:r>
              <a:rPr lang="en-US" dirty="0"/>
              <a:t>3 - Mediate or integrate between the façade and the systems.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spTree>
    <p:extLst>
      <p:ext uri="{BB962C8B-B14F-4D97-AF65-F5344CB8AC3E}">
        <p14:creationId xmlns:p14="http://schemas.microsoft.com/office/powerpoint/2010/main" val="1632269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https://customertracker.com/customers</a:t>
            </a:r>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4142000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a:t>
            </a:r>
            <a:r>
              <a:rPr lang="en-US" dirty="0">
                <a:hlinkClick r:id="rId2"/>
              </a:rPr>
              <a:t>https://customertracker.com/customers</a:t>
            </a:r>
            <a:endParaRPr lang="en-US" dirty="0"/>
          </a:p>
          <a:p>
            <a:r>
              <a:rPr lang="en-US" dirty="0"/>
              <a:t>Individual customers. They each have a unique URL. </a:t>
            </a:r>
          </a:p>
          <a:p>
            <a:endParaRPr lang="en-US" dirty="0"/>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1176007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A163-F2DA-41A3-A4EC-48EF6746E160}"/>
              </a:ext>
            </a:extLst>
          </p:cNvPr>
          <p:cNvSpPr>
            <a:spLocks noGrp="1"/>
          </p:cNvSpPr>
          <p:nvPr>
            <p:ph sz="quarter" idx="12"/>
          </p:nvPr>
        </p:nvSpPr>
        <p:spPr/>
        <p:txBody>
          <a:bodyPr>
            <a:normAutofit fontScale="85000" lnSpcReduction="10000"/>
          </a:bodyPr>
          <a:lstStyle/>
          <a:p>
            <a:r>
              <a:rPr lang="en-US" dirty="0"/>
              <a:t>The following aspects of API design are all important, and together they define your API:</a:t>
            </a:r>
          </a:p>
          <a:p>
            <a:r>
              <a:rPr lang="en-US" dirty="0"/>
              <a:t>The representations of your resources—this includes the definition of the fields in the resources (assuming your resource representations are structured, rather than streams of bytes or characters), and the links to related resources.</a:t>
            </a:r>
          </a:p>
          <a:p>
            <a:r>
              <a:rPr lang="en-US" dirty="0"/>
              <a:t>The use of standard (and occasionally custom) HTTP headers.</a:t>
            </a:r>
          </a:p>
          <a:p>
            <a:r>
              <a:rPr lang="en-US" dirty="0"/>
              <a:t>The URLs and URI templates that define the query interface of your API for locating resources based on their data.</a:t>
            </a:r>
          </a:p>
          <a:p>
            <a:r>
              <a:rPr lang="en-US" dirty="0"/>
              <a:t>Required behaviors by clients—for example, DNS caching behaviors, retry behaviors, tolerance of fields that were not previously present in resources, and so on.</a:t>
            </a:r>
            <a:endParaRPr lang="en-IN" dirty="0"/>
          </a:p>
        </p:txBody>
      </p:sp>
      <p:sp>
        <p:nvSpPr>
          <p:cNvPr id="3" name="Title 2">
            <a:extLst>
              <a:ext uri="{FF2B5EF4-FFF2-40B4-BE49-F238E27FC236}">
                <a16:creationId xmlns:a16="http://schemas.microsoft.com/office/drawing/2014/main" id="{0ABF557E-91E5-40DD-A244-48049E7AC17F}"/>
              </a:ext>
            </a:extLst>
          </p:cNvPr>
          <p:cNvSpPr>
            <a:spLocks noGrp="1"/>
          </p:cNvSpPr>
          <p:nvPr>
            <p:ph type="title"/>
          </p:nvPr>
        </p:nvSpPr>
        <p:spPr/>
        <p:txBody>
          <a:bodyPr/>
          <a:lstStyle/>
          <a:p>
            <a:r>
              <a:rPr lang="en-IN" dirty="0"/>
              <a:t>API Design Elements </a:t>
            </a:r>
          </a:p>
        </p:txBody>
      </p:sp>
    </p:spTree>
    <p:extLst>
      <p:ext uri="{BB962C8B-B14F-4D97-AF65-F5344CB8AC3E}">
        <p14:creationId xmlns:p14="http://schemas.microsoft.com/office/powerpoint/2010/main" val="294695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812ED4-8CD6-4EA4-A461-C231F6D68002}"/>
              </a:ext>
            </a:extLst>
          </p:cNvPr>
          <p:cNvSpPr>
            <a:spLocks noGrp="1"/>
          </p:cNvSpPr>
          <p:nvPr>
            <p:ph sz="quarter" idx="12"/>
          </p:nvPr>
        </p:nvSpPr>
        <p:spPr/>
        <p:txBody>
          <a:bodyPr>
            <a:normAutofit lnSpcReduction="10000"/>
          </a:bodyPr>
          <a:lstStyle/>
          <a:p>
            <a:r>
              <a:rPr lang="en-US" dirty="0"/>
              <a:t>Representation is the technical term for the data that is returned when a web resource is retrieved by a client from a server, or sent from a client to a server.</a:t>
            </a:r>
          </a:p>
          <a:p>
            <a:r>
              <a:rPr lang="en-US" dirty="0"/>
              <a:t>In the REST model, a web resource has underlying state, which cannot be seen directly, and what flows between clients and servers is a representation of that state. </a:t>
            </a:r>
          </a:p>
          <a:p>
            <a:r>
              <a:rPr lang="en-US" dirty="0"/>
              <a:t>Users can view the representation of a resource in different formats, called media types.</a:t>
            </a:r>
          </a:p>
          <a:p>
            <a:r>
              <a:rPr lang="en-US" dirty="0"/>
              <a:t>In principle, all media types for the representation of a particular resource should encode the same information, just in different formats.</a:t>
            </a:r>
            <a:endParaRPr lang="en-IN" dirty="0"/>
          </a:p>
        </p:txBody>
      </p:sp>
      <p:sp>
        <p:nvSpPr>
          <p:cNvPr id="3" name="Title 2">
            <a:extLst>
              <a:ext uri="{FF2B5EF4-FFF2-40B4-BE49-F238E27FC236}">
                <a16:creationId xmlns:a16="http://schemas.microsoft.com/office/drawing/2014/main" id="{81FC99D2-29D8-4998-97D4-10DF422ADC28}"/>
              </a:ext>
            </a:extLst>
          </p:cNvPr>
          <p:cNvSpPr>
            <a:spLocks noGrp="1"/>
          </p:cNvSpPr>
          <p:nvPr>
            <p:ph type="title"/>
          </p:nvPr>
        </p:nvSpPr>
        <p:spPr/>
        <p:txBody>
          <a:bodyPr/>
          <a:lstStyle/>
          <a:p>
            <a:r>
              <a:rPr lang="en-IN" dirty="0"/>
              <a:t>Designing Representations </a:t>
            </a:r>
          </a:p>
        </p:txBody>
      </p:sp>
    </p:spTree>
    <p:extLst>
      <p:ext uri="{BB962C8B-B14F-4D97-AF65-F5344CB8AC3E}">
        <p14:creationId xmlns:p14="http://schemas.microsoft.com/office/powerpoint/2010/main" val="4275621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67FC22-75E5-43BD-9FD6-6145A51F7CB5}"/>
              </a:ext>
            </a:extLst>
          </p:cNvPr>
          <p:cNvSpPr>
            <a:spLocks noGrp="1"/>
          </p:cNvSpPr>
          <p:nvPr>
            <p:ph sz="quarter" idx="12"/>
          </p:nvPr>
        </p:nvSpPr>
        <p:spPr/>
        <p:txBody>
          <a:bodyPr/>
          <a:lstStyle/>
          <a:p>
            <a:r>
              <a:rPr lang="en-US" dirty="0"/>
              <a:t>The dominant media type for resource representations in web APIs is JavaScript Object Notation (JSON).</a:t>
            </a:r>
          </a:p>
          <a:p>
            <a:r>
              <a:rPr lang="en-US" dirty="0"/>
              <a:t>The primary reasons for JSON’s success are probably that it is simple to understand, and it is easy to map to the programming data structures of JavaScript and other popular programming languages (Python, Ruby, Java, and so on). </a:t>
            </a:r>
          </a:p>
          <a:p>
            <a:r>
              <a:rPr lang="en-US" dirty="0"/>
              <a:t>It is now the de facto standard for web APIs, and you should use it.</a:t>
            </a:r>
            <a:endParaRPr lang="en-IN" dirty="0"/>
          </a:p>
        </p:txBody>
      </p:sp>
      <p:sp>
        <p:nvSpPr>
          <p:cNvPr id="3" name="Title 2">
            <a:extLst>
              <a:ext uri="{FF2B5EF4-FFF2-40B4-BE49-F238E27FC236}">
                <a16:creationId xmlns:a16="http://schemas.microsoft.com/office/drawing/2014/main" id="{AEFDB449-1A42-427D-BB4E-3B2E42E8EB70}"/>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914928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04DE2D-6018-437B-88F9-4174F160FC19}"/>
              </a:ext>
            </a:extLst>
          </p:cNvPr>
          <p:cNvSpPr>
            <a:spLocks noGrp="1"/>
          </p:cNvSpPr>
          <p:nvPr>
            <p:ph sz="quarter" idx="12"/>
          </p:nvPr>
        </p:nvSpPr>
        <p:spPr/>
        <p:txBody>
          <a:bodyPr>
            <a:normAutofit lnSpcReduction="10000"/>
          </a:bodyPr>
          <a:lstStyle/>
          <a:p>
            <a:r>
              <a:rPr lang="en-US" dirty="0"/>
              <a:t>While JSON is very good and very popular, it is not perfect for our purposes. </a:t>
            </a:r>
          </a:p>
          <a:p>
            <a:r>
              <a:rPr lang="en-US" dirty="0"/>
              <a:t>One limitation is that JSON can only represent a small number of data types (Null, Boolean, Number, String).</a:t>
            </a:r>
          </a:p>
          <a:p>
            <a:r>
              <a:rPr lang="en-US" dirty="0"/>
              <a:t>The most common types we have come across in web API design that are not supported by JSON are dates and times and URLs.</a:t>
            </a:r>
          </a:p>
          <a:p>
            <a:r>
              <a:rPr lang="en-US" dirty="0"/>
              <a:t>There are several options for dealing with this limitation—the simplest is to represent them as strings, and rely on the context to determine which strings are just strings and which are really </a:t>
            </a:r>
            <a:r>
              <a:rPr lang="en-US" dirty="0" err="1"/>
              <a:t>stringified</a:t>
            </a:r>
            <a:r>
              <a:rPr lang="en-US" dirty="0"/>
              <a:t> dates or URLs.</a:t>
            </a:r>
            <a:endParaRPr lang="en-IN" dirty="0"/>
          </a:p>
        </p:txBody>
      </p:sp>
      <p:sp>
        <p:nvSpPr>
          <p:cNvPr id="3" name="Title 2">
            <a:extLst>
              <a:ext uri="{FF2B5EF4-FFF2-40B4-BE49-F238E27FC236}">
                <a16:creationId xmlns:a16="http://schemas.microsoft.com/office/drawing/2014/main" id="{AA8DD5EB-A061-4112-B249-114BFC3A5E0B}"/>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348871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6CE36-A8DB-44BE-8EDC-77CD90F49CD3}"/>
              </a:ext>
            </a:extLst>
          </p:cNvPr>
          <p:cNvSpPr>
            <a:spLocks noGrp="1"/>
          </p:cNvSpPr>
          <p:nvPr>
            <p:ph sz="quarter" idx="12"/>
          </p:nvPr>
        </p:nvSpPr>
        <p:spPr/>
        <p:txBody>
          <a:bodyPr>
            <a:normAutofit fontScale="92500" lnSpcReduction="10000"/>
          </a:bodyPr>
          <a:lstStyle/>
          <a:p>
            <a:pPr marL="457200" lvl="2" indent="0">
              <a:buNone/>
            </a:pPr>
            <a:r>
              <a:rPr lang="en-IN" sz="2600" dirty="0">
                <a:solidFill>
                  <a:schemeClr val="tx1"/>
                </a:solidFill>
              </a:rPr>
              <a:t>1. Documentation</a:t>
            </a:r>
          </a:p>
          <a:p>
            <a:pPr marL="0" indent="0">
              <a:buNone/>
            </a:pPr>
            <a:r>
              <a:rPr lang="en-IN" dirty="0"/>
              <a:t>   2. Naming Conventions for Controllers and Actions</a:t>
            </a:r>
          </a:p>
          <a:p>
            <a:pPr marL="0" indent="0">
              <a:buNone/>
            </a:pPr>
            <a:r>
              <a:rPr lang="en-IN" dirty="0"/>
              <a:t>   3. Don’t change the state of HTTP Methods</a:t>
            </a:r>
          </a:p>
          <a:p>
            <a:pPr marL="0" indent="0">
              <a:buNone/>
            </a:pPr>
            <a:r>
              <a:rPr lang="en-IN" dirty="0"/>
              <a:t>   4. Stability and Consistency</a:t>
            </a:r>
          </a:p>
          <a:p>
            <a:pPr marL="0" indent="0">
              <a:buNone/>
            </a:pPr>
            <a:r>
              <a:rPr lang="en-IN" dirty="0"/>
              <a:t>   5. Flexibility</a:t>
            </a:r>
          </a:p>
          <a:p>
            <a:pPr marL="0" indent="0">
              <a:buNone/>
            </a:pPr>
            <a:r>
              <a:rPr lang="en-IN" dirty="0"/>
              <a:t>   6. Security</a:t>
            </a:r>
          </a:p>
          <a:p>
            <a:pPr marL="0" indent="0">
              <a:buNone/>
            </a:pPr>
            <a:r>
              <a:rPr lang="en-IN" dirty="0"/>
              <a:t>   7. Validation</a:t>
            </a:r>
          </a:p>
          <a:p>
            <a:pPr marL="0" indent="0">
              <a:buNone/>
            </a:pPr>
            <a:r>
              <a:rPr lang="en-IN" dirty="0"/>
              <a:t>   8. HTTP Status Codes</a:t>
            </a:r>
          </a:p>
          <a:p>
            <a:pPr marL="0" indent="0">
              <a:buNone/>
            </a:pPr>
            <a:r>
              <a:rPr lang="en-IN" dirty="0"/>
              <a:t>   9. Web API Helper page</a:t>
            </a:r>
          </a:p>
          <a:p>
            <a:pPr marL="0" indent="0">
              <a:buNone/>
            </a:pPr>
            <a:r>
              <a:rPr lang="en-IN" dirty="0"/>
              <a:t>   10. Logging </a:t>
            </a:r>
          </a:p>
        </p:txBody>
      </p:sp>
      <p:sp>
        <p:nvSpPr>
          <p:cNvPr id="3" name="Title 2">
            <a:extLst>
              <a:ext uri="{FF2B5EF4-FFF2-40B4-BE49-F238E27FC236}">
                <a16:creationId xmlns:a16="http://schemas.microsoft.com/office/drawing/2014/main" id="{C41A9110-221B-422F-B555-D3938DADC504}"/>
              </a:ext>
            </a:extLst>
          </p:cNvPr>
          <p:cNvSpPr>
            <a:spLocks noGrp="1"/>
          </p:cNvSpPr>
          <p:nvPr>
            <p:ph type="title"/>
          </p:nvPr>
        </p:nvSpPr>
        <p:spPr/>
        <p:txBody>
          <a:bodyPr/>
          <a:lstStyle/>
          <a:p>
            <a:r>
              <a:rPr lang="en-US" dirty="0"/>
              <a:t>Guidelines for designing a great Web API</a:t>
            </a:r>
            <a:r>
              <a:rPr lang="en-US" b="0" dirty="0"/>
              <a:t> </a:t>
            </a:r>
            <a:endParaRPr lang="en-IN" dirty="0"/>
          </a:p>
        </p:txBody>
      </p:sp>
    </p:spTree>
    <p:extLst>
      <p:ext uri="{BB962C8B-B14F-4D97-AF65-F5344CB8AC3E}">
        <p14:creationId xmlns:p14="http://schemas.microsoft.com/office/powerpoint/2010/main" val="3506276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4B5B-543B-4D39-A3CB-DEAD42C30861}"/>
              </a:ext>
            </a:extLst>
          </p:cNvPr>
          <p:cNvSpPr>
            <a:spLocks noGrp="1"/>
          </p:cNvSpPr>
          <p:nvPr>
            <p:ph sz="quarter" idx="12"/>
          </p:nvPr>
        </p:nvSpPr>
        <p:spPr/>
        <p:txBody>
          <a:bodyPr>
            <a:normAutofit lnSpcReduction="10000"/>
          </a:bodyPr>
          <a:lstStyle/>
          <a:p>
            <a:r>
              <a:rPr lang="en-US" dirty="0"/>
              <a:t>When JSON is used well, it is simple, intuitive, and largely self-explanatory. </a:t>
            </a:r>
          </a:p>
          <a:p>
            <a:r>
              <a:rPr lang="en-US" dirty="0"/>
              <a:t>If your JSON doesn’t look as straightforward as the example below, you may be doing something wrong.</a:t>
            </a:r>
          </a:p>
          <a:p>
            <a:r>
              <a:rPr lang="en-US" dirty="0"/>
              <a:t>{</a:t>
            </a:r>
          </a:p>
          <a:p>
            <a:r>
              <a:rPr lang="en-US" dirty="0"/>
              <a:t>“kind”: “Dog”</a:t>
            </a:r>
          </a:p>
          <a:p>
            <a:r>
              <a:rPr lang="en-US" dirty="0"/>
              <a:t>“name”: “Lassie”,</a:t>
            </a:r>
          </a:p>
          <a:p>
            <a:r>
              <a:rPr lang="en-US" dirty="0"/>
              <a:t>“</a:t>
            </a:r>
            <a:r>
              <a:rPr lang="en-US" dirty="0" err="1"/>
              <a:t>furColor</a:t>
            </a:r>
            <a:r>
              <a:rPr lang="en-US" dirty="0"/>
              <a:t>”: “brown”,</a:t>
            </a:r>
          </a:p>
          <a:p>
            <a:r>
              <a:rPr lang="en-US" dirty="0"/>
              <a:t>...</a:t>
            </a:r>
          </a:p>
          <a:p>
            <a:r>
              <a:rPr lang="en-US" dirty="0"/>
              <a:t>}</a:t>
            </a:r>
            <a:endParaRPr lang="en-IN" dirty="0"/>
          </a:p>
        </p:txBody>
      </p:sp>
      <p:sp>
        <p:nvSpPr>
          <p:cNvPr id="3" name="Title 2">
            <a:extLst>
              <a:ext uri="{FF2B5EF4-FFF2-40B4-BE49-F238E27FC236}">
                <a16:creationId xmlns:a16="http://schemas.microsoft.com/office/drawing/2014/main" id="{402D7881-4CEB-410D-9361-463A8D24CF3B}"/>
              </a:ext>
            </a:extLst>
          </p:cNvPr>
          <p:cNvSpPr>
            <a:spLocks noGrp="1"/>
          </p:cNvSpPr>
          <p:nvPr>
            <p:ph type="title"/>
          </p:nvPr>
        </p:nvSpPr>
        <p:spPr/>
        <p:txBody>
          <a:bodyPr/>
          <a:lstStyle/>
          <a:p>
            <a:r>
              <a:rPr lang="en-IN" dirty="0"/>
              <a:t>Keep your JSON simple</a:t>
            </a:r>
          </a:p>
        </p:txBody>
      </p:sp>
    </p:spTree>
    <p:extLst>
      <p:ext uri="{BB962C8B-B14F-4D97-AF65-F5344CB8AC3E}">
        <p14:creationId xmlns:p14="http://schemas.microsoft.com/office/powerpoint/2010/main" val="79599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78CBA-6A95-4CCF-A574-F5FF4F325B5D}"/>
              </a:ext>
            </a:extLst>
          </p:cNvPr>
          <p:cNvSpPr>
            <a:spLocks noGrp="1"/>
          </p:cNvSpPr>
          <p:nvPr>
            <p:ph type="title"/>
          </p:nvPr>
        </p:nvSpPr>
        <p:spPr/>
        <p:txBody>
          <a:bodyPr/>
          <a:lstStyle/>
          <a:p>
            <a:r>
              <a:rPr lang="en-IN" dirty="0" err="1"/>
              <a:t>Graphql</a:t>
            </a:r>
            <a:endParaRPr lang="en-IN" dirty="0"/>
          </a:p>
        </p:txBody>
      </p:sp>
      <p:pic>
        <p:nvPicPr>
          <p:cNvPr id="5" name="Picture 4">
            <a:extLst>
              <a:ext uri="{FF2B5EF4-FFF2-40B4-BE49-F238E27FC236}">
                <a16:creationId xmlns:a16="http://schemas.microsoft.com/office/drawing/2014/main" id="{E4E42ECE-4A96-47C0-851A-A7EAFF78DB21}"/>
              </a:ext>
            </a:extLst>
          </p:cNvPr>
          <p:cNvPicPr>
            <a:picLocks noChangeAspect="1"/>
          </p:cNvPicPr>
          <p:nvPr/>
        </p:nvPicPr>
        <p:blipFill rotWithShape="1">
          <a:blip r:embed="rId2"/>
          <a:srcRect l="2500" t="10000" r="17500" b="12963"/>
          <a:stretch/>
        </p:blipFill>
        <p:spPr>
          <a:xfrm>
            <a:off x="261593" y="1447800"/>
            <a:ext cx="8590961" cy="4653437"/>
          </a:xfrm>
          <a:prstGeom prst="rect">
            <a:avLst/>
          </a:prstGeom>
        </p:spPr>
      </p:pic>
    </p:spTree>
    <p:extLst>
      <p:ext uri="{BB962C8B-B14F-4D97-AF65-F5344CB8AC3E}">
        <p14:creationId xmlns:p14="http://schemas.microsoft.com/office/powerpoint/2010/main" val="379306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B1E1DA-73B3-40FC-B1CE-9945EDAC361E}"/>
              </a:ext>
            </a:extLst>
          </p:cNvPr>
          <p:cNvSpPr>
            <a:spLocks noGrp="1"/>
          </p:cNvSpPr>
          <p:nvPr>
            <p:ph sz="quarter" idx="12"/>
          </p:nvPr>
        </p:nvSpPr>
        <p:spPr/>
        <p:txBody>
          <a:bodyPr>
            <a:normAutofit fontScale="92500" lnSpcReduction="20000"/>
          </a:bodyPr>
          <a:lstStyle/>
          <a:p>
            <a:r>
              <a:rPr lang="en-US" dirty="0" err="1"/>
              <a:t>GraphQL</a:t>
            </a:r>
            <a:r>
              <a:rPr lang="en-US" dirty="0"/>
              <a:t> was released as a specification. </a:t>
            </a:r>
          </a:p>
          <a:p>
            <a:r>
              <a:rPr lang="en-US" dirty="0"/>
              <a:t>The specification describes the behavior of the </a:t>
            </a:r>
            <a:r>
              <a:rPr lang="en-US" dirty="0" err="1"/>
              <a:t>GraphQL</a:t>
            </a:r>
            <a:r>
              <a:rPr lang="en-US" dirty="0"/>
              <a:t> server. </a:t>
            </a:r>
          </a:p>
          <a:p>
            <a:r>
              <a:rPr lang="en-US" dirty="0"/>
              <a:t>It provides some guidelines to handle requests from the clients and responses from the server, such as supported protocols, the format of the data that the server accepts, the format of the server's response, etc.</a:t>
            </a:r>
          </a:p>
          <a:p>
            <a:r>
              <a:rPr lang="en-US" dirty="0"/>
              <a:t>The client makes a request to the </a:t>
            </a:r>
            <a:r>
              <a:rPr lang="en-US" dirty="0" err="1"/>
              <a:t>GraphQL</a:t>
            </a:r>
            <a:r>
              <a:rPr lang="en-US" dirty="0"/>
              <a:t> server. </a:t>
            </a:r>
          </a:p>
          <a:p>
            <a:r>
              <a:rPr lang="en-US" dirty="0"/>
              <a:t>This request is called a query. When a client requests a query to communicate with the server, the transport layer of </a:t>
            </a:r>
            <a:r>
              <a:rPr lang="en-US" dirty="0" err="1"/>
              <a:t>GraphQL</a:t>
            </a:r>
            <a:r>
              <a:rPr lang="en-US" dirty="0"/>
              <a:t> can be connected with any available network protocol such as TCP, WebSocket, or any other transport layer protocol.</a:t>
            </a:r>
            <a:endParaRPr lang="en-IN" dirty="0"/>
          </a:p>
        </p:txBody>
      </p:sp>
      <p:sp>
        <p:nvSpPr>
          <p:cNvPr id="3" name="Title 2">
            <a:extLst>
              <a:ext uri="{FF2B5EF4-FFF2-40B4-BE49-F238E27FC236}">
                <a16:creationId xmlns:a16="http://schemas.microsoft.com/office/drawing/2014/main" id="{1C41B084-EF13-421F-81AB-2A0AEF074420}"/>
              </a:ext>
            </a:extLst>
          </p:cNvPr>
          <p:cNvSpPr>
            <a:spLocks noGrp="1"/>
          </p:cNvSpPr>
          <p:nvPr>
            <p:ph type="title"/>
          </p:nvPr>
        </p:nvSpPr>
        <p:spPr/>
        <p:txBody>
          <a:bodyPr/>
          <a:lstStyle/>
          <a:p>
            <a:r>
              <a:rPr lang="en-IN" dirty="0" err="1"/>
              <a:t>GraphQL</a:t>
            </a:r>
            <a:endParaRPr lang="en-IN" dirty="0"/>
          </a:p>
        </p:txBody>
      </p:sp>
    </p:spTree>
    <p:extLst>
      <p:ext uri="{BB962C8B-B14F-4D97-AF65-F5344CB8AC3E}">
        <p14:creationId xmlns:p14="http://schemas.microsoft.com/office/powerpoint/2010/main" val="612743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fontScale="92500" lnSpcReduction="10000"/>
          </a:bodyPr>
          <a:lstStyle/>
          <a:p>
            <a:r>
              <a:rPr lang="en-US" dirty="0"/>
              <a:t>The </a:t>
            </a:r>
            <a:r>
              <a:rPr lang="en-US" dirty="0" err="1"/>
              <a:t>GraphQL</a:t>
            </a:r>
            <a:r>
              <a:rPr lang="en-US" dirty="0"/>
              <a:t> query is not written in JSON. </a:t>
            </a:r>
          </a:p>
          <a:p>
            <a:r>
              <a:rPr lang="en-US" dirty="0"/>
              <a:t>When a client makes a 'POST' request to send a </a:t>
            </a:r>
            <a:r>
              <a:rPr lang="en-US" dirty="0" err="1"/>
              <a:t>GraphQL</a:t>
            </a:r>
            <a:r>
              <a:rPr lang="en-US" dirty="0"/>
              <a:t> query to the server, this query is sent as a string.</a:t>
            </a:r>
          </a:p>
          <a:p>
            <a:r>
              <a:rPr lang="en-US" dirty="0"/>
              <a:t>The server receives and extracts the query string. </a:t>
            </a:r>
          </a:p>
          <a:p>
            <a:r>
              <a:rPr lang="en-US" dirty="0"/>
              <a:t>After that, the server processes and validates the </a:t>
            </a:r>
            <a:r>
              <a:rPr lang="en-US" dirty="0" err="1"/>
              <a:t>GraphQL</a:t>
            </a:r>
            <a:r>
              <a:rPr lang="en-US" dirty="0"/>
              <a:t> query according to the </a:t>
            </a:r>
            <a:r>
              <a:rPr lang="en-US" dirty="0" err="1"/>
              <a:t>GraphQL</a:t>
            </a:r>
            <a:r>
              <a:rPr lang="en-US" dirty="0"/>
              <a:t> syntax and the graph data model (</a:t>
            </a:r>
            <a:r>
              <a:rPr lang="en-US" dirty="0" err="1"/>
              <a:t>GraphQL</a:t>
            </a:r>
            <a:r>
              <a:rPr lang="en-US" dirty="0"/>
              <a:t> schema).</a:t>
            </a:r>
          </a:p>
          <a:p>
            <a:r>
              <a:rPr lang="en-US" dirty="0"/>
              <a:t>Like the other API servers, the </a:t>
            </a:r>
            <a:r>
              <a:rPr lang="en-US" dirty="0" err="1"/>
              <a:t>GraphQL</a:t>
            </a:r>
            <a:r>
              <a:rPr lang="en-US" dirty="0"/>
              <a:t> API server also makes calls to a database or other services and retrieves the data requested by the client.</a:t>
            </a:r>
          </a:p>
          <a:p>
            <a:r>
              <a:rPr lang="en-US" dirty="0"/>
              <a:t>After that, the server takes the data and returns it to the client in a JSON object.</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2576464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1E040-B4FE-4A41-B27B-C53A2AAA3FD9}"/>
              </a:ext>
            </a:extLst>
          </p:cNvPr>
          <p:cNvSpPr>
            <a:spLocks noGrp="1"/>
          </p:cNvSpPr>
          <p:nvPr>
            <p:ph type="title"/>
          </p:nvPr>
        </p:nvSpPr>
        <p:spPr/>
        <p:txBody>
          <a:bodyPr/>
          <a:lstStyle/>
          <a:p>
            <a:r>
              <a:rPr lang="en-IN" dirty="0"/>
              <a:t>Why </a:t>
            </a:r>
            <a:r>
              <a:rPr lang="en-IN" dirty="0" err="1"/>
              <a:t>Graphql</a:t>
            </a:r>
            <a:endParaRPr lang="en-IN" dirty="0"/>
          </a:p>
        </p:txBody>
      </p:sp>
      <p:pic>
        <p:nvPicPr>
          <p:cNvPr id="5" name="Picture 4">
            <a:extLst>
              <a:ext uri="{FF2B5EF4-FFF2-40B4-BE49-F238E27FC236}">
                <a16:creationId xmlns:a16="http://schemas.microsoft.com/office/drawing/2014/main" id="{A32E2769-1E49-4584-9728-3F24C6418EB7}"/>
              </a:ext>
            </a:extLst>
          </p:cNvPr>
          <p:cNvPicPr>
            <a:picLocks noChangeAspect="1"/>
          </p:cNvPicPr>
          <p:nvPr/>
        </p:nvPicPr>
        <p:blipFill rotWithShape="1">
          <a:blip r:embed="rId2"/>
          <a:srcRect t="10447" b="11941"/>
          <a:stretch/>
        </p:blipFill>
        <p:spPr>
          <a:xfrm>
            <a:off x="0" y="1676400"/>
            <a:ext cx="9144000" cy="3962400"/>
          </a:xfrm>
          <a:prstGeom prst="rect">
            <a:avLst/>
          </a:prstGeom>
        </p:spPr>
      </p:pic>
    </p:spTree>
    <p:extLst>
      <p:ext uri="{BB962C8B-B14F-4D97-AF65-F5344CB8AC3E}">
        <p14:creationId xmlns:p14="http://schemas.microsoft.com/office/powerpoint/2010/main" val="532040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B687E2-4046-4FCE-8946-D58D85DD2D5D}"/>
              </a:ext>
            </a:extLst>
          </p:cNvPr>
          <p:cNvSpPr>
            <a:spLocks noGrp="1"/>
          </p:cNvSpPr>
          <p:nvPr>
            <p:ph type="title"/>
          </p:nvPr>
        </p:nvSpPr>
        <p:spPr/>
        <p:txBody>
          <a:bodyPr/>
          <a:lstStyle/>
          <a:p>
            <a:r>
              <a:rPr lang="en-IN" dirty="0"/>
              <a:t>Traditional Data Fetching</a:t>
            </a:r>
          </a:p>
        </p:txBody>
      </p:sp>
      <p:pic>
        <p:nvPicPr>
          <p:cNvPr id="6" name="Picture 5">
            <a:extLst>
              <a:ext uri="{FF2B5EF4-FFF2-40B4-BE49-F238E27FC236}">
                <a16:creationId xmlns:a16="http://schemas.microsoft.com/office/drawing/2014/main" id="{DADFFA07-B3C9-410B-A043-294545B5CD81}"/>
              </a:ext>
            </a:extLst>
          </p:cNvPr>
          <p:cNvPicPr>
            <a:picLocks noChangeAspect="1"/>
          </p:cNvPicPr>
          <p:nvPr/>
        </p:nvPicPr>
        <p:blipFill rotWithShape="1">
          <a:blip r:embed="rId2"/>
          <a:srcRect t="10370" b="8149"/>
          <a:stretch/>
        </p:blipFill>
        <p:spPr>
          <a:xfrm>
            <a:off x="786" y="1828800"/>
            <a:ext cx="9144000" cy="4191000"/>
          </a:xfrm>
          <a:prstGeom prst="rect">
            <a:avLst/>
          </a:prstGeom>
        </p:spPr>
      </p:pic>
    </p:spTree>
    <p:extLst>
      <p:ext uri="{BB962C8B-B14F-4D97-AF65-F5344CB8AC3E}">
        <p14:creationId xmlns:p14="http://schemas.microsoft.com/office/powerpoint/2010/main" val="5159184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6C16D-DB47-463D-B9CD-7984E4F23B98}"/>
              </a:ext>
            </a:extLst>
          </p:cNvPr>
          <p:cNvSpPr>
            <a:spLocks noGrp="1"/>
          </p:cNvSpPr>
          <p:nvPr>
            <p:ph sz="quarter" idx="12"/>
          </p:nvPr>
        </p:nvSpPr>
        <p:spPr/>
        <p:txBody>
          <a:bodyPr>
            <a:normAutofit/>
          </a:bodyPr>
          <a:lstStyle/>
          <a:p>
            <a:r>
              <a:rPr lang="en-US" dirty="0"/>
              <a:t>To use </a:t>
            </a:r>
            <a:r>
              <a:rPr lang="en-US" dirty="0" err="1"/>
              <a:t>GraphQL</a:t>
            </a:r>
            <a:r>
              <a:rPr lang="en-US" dirty="0"/>
              <a:t> in our project, we have to build the </a:t>
            </a:r>
            <a:r>
              <a:rPr lang="en-US" dirty="0" err="1"/>
              <a:t>GraphQL</a:t>
            </a:r>
            <a:r>
              <a:rPr lang="en-US" dirty="0"/>
              <a:t> server. You can do it in any programming language of your choice.</a:t>
            </a:r>
          </a:p>
          <a:p>
            <a:r>
              <a:rPr lang="en-US" dirty="0"/>
              <a:t>There are three common architectural models for a </a:t>
            </a:r>
            <a:r>
              <a:rPr lang="en-US" dirty="0" err="1"/>
              <a:t>GraphQL</a:t>
            </a:r>
            <a:r>
              <a:rPr lang="en-US" dirty="0"/>
              <a:t> server.</a:t>
            </a:r>
          </a:p>
          <a:p>
            <a:r>
              <a:rPr lang="en-US" dirty="0" err="1"/>
              <a:t>GraphQL</a:t>
            </a:r>
            <a:r>
              <a:rPr lang="en-US" dirty="0"/>
              <a:t> server with a connected database</a:t>
            </a:r>
          </a:p>
          <a:p>
            <a:r>
              <a:rPr lang="en-US" dirty="0" err="1"/>
              <a:t>GraphQL</a:t>
            </a:r>
            <a:r>
              <a:rPr lang="en-US" dirty="0"/>
              <a:t> server integrated with the existing system.</a:t>
            </a:r>
          </a:p>
          <a:p>
            <a:r>
              <a:rPr lang="en-US" dirty="0"/>
              <a:t>A hybrid approach with a connected database and integration of the existing system</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How to build a </a:t>
            </a:r>
            <a:r>
              <a:rPr lang="en-US" dirty="0" err="1"/>
              <a:t>GraphQL</a:t>
            </a:r>
            <a:r>
              <a:rPr lang="en-US" dirty="0"/>
              <a:t> server?</a:t>
            </a:r>
            <a:endParaRPr lang="en-IN" dirty="0"/>
          </a:p>
        </p:txBody>
      </p:sp>
    </p:spTree>
    <p:extLst>
      <p:ext uri="{BB962C8B-B14F-4D97-AF65-F5344CB8AC3E}">
        <p14:creationId xmlns:p14="http://schemas.microsoft.com/office/powerpoint/2010/main" val="16216191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6" name="Picture 5">
            <a:extLst>
              <a:ext uri="{FF2B5EF4-FFF2-40B4-BE49-F238E27FC236}">
                <a16:creationId xmlns:a16="http://schemas.microsoft.com/office/drawing/2014/main" id="{6CD05D60-549D-49D2-BAAC-0850BE6EDD38}"/>
              </a:ext>
            </a:extLst>
          </p:cNvPr>
          <p:cNvPicPr>
            <a:picLocks noChangeAspect="1"/>
          </p:cNvPicPr>
          <p:nvPr/>
        </p:nvPicPr>
        <p:blipFill rotWithShape="1">
          <a:blip r:embed="rId2"/>
          <a:srcRect t="2963" b="6666"/>
          <a:stretch/>
        </p:blipFill>
        <p:spPr>
          <a:xfrm>
            <a:off x="-8335" y="1676400"/>
            <a:ext cx="9144000" cy="4648200"/>
          </a:xfrm>
          <a:prstGeom prst="rect">
            <a:avLst/>
          </a:prstGeom>
        </p:spPr>
      </p:pic>
    </p:spTree>
    <p:extLst>
      <p:ext uri="{BB962C8B-B14F-4D97-AF65-F5344CB8AC3E}">
        <p14:creationId xmlns:p14="http://schemas.microsoft.com/office/powerpoint/2010/main" val="33988624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7" name="Picture 6">
            <a:extLst>
              <a:ext uri="{FF2B5EF4-FFF2-40B4-BE49-F238E27FC236}">
                <a16:creationId xmlns:a16="http://schemas.microsoft.com/office/drawing/2014/main" id="{86A1614F-07DA-4BBA-BD79-FBFCDCCEB747}"/>
              </a:ext>
            </a:extLst>
          </p:cNvPr>
          <p:cNvPicPr>
            <a:picLocks noChangeAspect="1"/>
          </p:cNvPicPr>
          <p:nvPr/>
        </p:nvPicPr>
        <p:blipFill rotWithShape="1">
          <a:blip r:embed="rId2"/>
          <a:srcRect t="7407" b="8148"/>
          <a:stretch/>
        </p:blipFill>
        <p:spPr>
          <a:xfrm>
            <a:off x="-24353" y="1676400"/>
            <a:ext cx="9144000" cy="4495800"/>
          </a:xfrm>
          <a:prstGeom prst="rect">
            <a:avLst/>
          </a:prstGeom>
        </p:spPr>
      </p:pic>
    </p:spTree>
    <p:extLst>
      <p:ext uri="{BB962C8B-B14F-4D97-AF65-F5344CB8AC3E}">
        <p14:creationId xmlns:p14="http://schemas.microsoft.com/office/powerpoint/2010/main" val="1909771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err="1"/>
              <a:t>GraphQL</a:t>
            </a:r>
            <a:r>
              <a:rPr lang="en-US" dirty="0"/>
              <a:t> Server with a Connected Database</a:t>
            </a:r>
            <a:endParaRPr lang="en-IN" dirty="0"/>
          </a:p>
        </p:txBody>
      </p:sp>
      <p:pic>
        <p:nvPicPr>
          <p:cNvPr id="1026" name="Picture 2" descr="GraphQL Architecture">
            <a:extLst>
              <a:ext uri="{FF2B5EF4-FFF2-40B4-BE49-F238E27FC236}">
                <a16:creationId xmlns:a16="http://schemas.microsoft.com/office/drawing/2014/main" id="{4A22ACC3-8FBC-46A1-BB73-649DA6E83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26" y="1828800"/>
            <a:ext cx="8135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8943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8469</TotalTime>
  <Words>7136</Words>
  <Application>Microsoft Office PowerPoint</Application>
  <PresentationFormat>On-screen Show (4:3)</PresentationFormat>
  <Paragraphs>581</Paragraphs>
  <Slides>114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114</vt:i4>
      </vt:variant>
    </vt:vector>
  </HeadingPairs>
  <TitlesOfParts>
    <vt:vector size="117" baseType="lpstr">
      <vt:lpstr>Arial</vt:lpstr>
      <vt:lpstr>Calibri</vt:lpstr>
      <vt:lpstr>Pencils_02_2012</vt:lpstr>
      <vt:lpstr>PowerPoint Presentation</vt:lpstr>
      <vt:lpstr>API Design</vt:lpstr>
      <vt:lpstr>API Design</vt:lpstr>
      <vt:lpstr>Web APIs and REST </vt:lpstr>
      <vt:lpstr>Web API Design - Crafting Interfaces for Developers </vt:lpstr>
      <vt:lpstr>How to design or build great Web API Applications?</vt:lpstr>
      <vt:lpstr>API implementation point of view</vt:lpstr>
      <vt:lpstr>API consumer point of view:</vt:lpstr>
      <vt:lpstr>Guidelines for designing a great Web API </vt:lpstr>
      <vt:lpstr>Documentation:</vt:lpstr>
      <vt:lpstr>Documentation:</vt:lpstr>
      <vt:lpstr> Keep your base URL simple and intuitive </vt:lpstr>
      <vt:lpstr> Keep your base URL simple and intuitive </vt:lpstr>
      <vt:lpstr> Keep your base URL simple and intuitive </vt:lpstr>
      <vt:lpstr>Naming Conventions for Controllers and Actions </vt:lpstr>
      <vt:lpstr> Keep verbs out of your base URLs </vt:lpstr>
      <vt:lpstr> Keep verbs out of your base URLs </vt:lpstr>
      <vt:lpstr>Naming Conventions for Controllers and Actions </vt:lpstr>
      <vt:lpstr>Naming Conventions for Controllers and Actions </vt:lpstr>
      <vt:lpstr>Naming Conventions for Controllers and Actions </vt:lpstr>
      <vt:lpstr> Plural nouns and concrete names </vt:lpstr>
      <vt:lpstr> Concrete names are better than abstract </vt:lpstr>
      <vt:lpstr> Concrete names are better than abstract </vt:lpstr>
      <vt:lpstr>Stability and Consistency</vt:lpstr>
      <vt:lpstr>Versioning</vt:lpstr>
      <vt:lpstr>Versioning</vt:lpstr>
      <vt:lpstr>Versioning</vt:lpstr>
      <vt:lpstr>Versioning</vt:lpstr>
      <vt:lpstr>Versioning</vt:lpstr>
      <vt:lpstr> How to think about version numbers in a pragmatic way with REST? </vt:lpstr>
      <vt:lpstr> How to think about version numbers in a pragmatic way with REST? </vt:lpstr>
      <vt:lpstr>Should version and format be in URLs or headers?  </vt:lpstr>
      <vt:lpstr>Should version and format be in URLs or headers?  </vt:lpstr>
      <vt:lpstr>Versioning</vt:lpstr>
      <vt:lpstr>Flexibility</vt:lpstr>
      <vt:lpstr>Flexibility</vt:lpstr>
      <vt:lpstr>Flexibility</vt:lpstr>
      <vt:lpstr>Flexibility</vt:lpstr>
      <vt:lpstr>Flexibility</vt:lpstr>
      <vt:lpstr>Flexibility</vt:lpstr>
      <vt:lpstr>Flexibility</vt:lpstr>
      <vt:lpstr>Flexibility</vt:lpstr>
      <vt:lpstr>Flexibility</vt:lpstr>
      <vt:lpstr>Partial Responses</vt:lpstr>
      <vt:lpstr>Partial Responses</vt:lpstr>
      <vt:lpstr>Partial Responses</vt:lpstr>
      <vt:lpstr> What about responses that don’t involve resources? </vt:lpstr>
      <vt:lpstr> What about responses that don’t involve resources? </vt:lpstr>
      <vt:lpstr>Flexibility</vt:lpstr>
      <vt:lpstr> Simplify associations - sweep complexity under the ‘?’ </vt:lpstr>
      <vt:lpstr> Simplify associations - sweep complexity under the ‘?’ </vt:lpstr>
      <vt:lpstr> Simplify associations - sweep complexity under the ‘?’ </vt:lpstr>
      <vt:lpstr>  Sweep complexity behind the ‘?’  </vt:lpstr>
      <vt:lpstr> Handling errors </vt:lpstr>
      <vt:lpstr> Handling errors </vt:lpstr>
      <vt:lpstr> Handling errors </vt:lpstr>
      <vt:lpstr> Handling errors </vt:lpstr>
      <vt:lpstr> A couple of best practices</vt:lpstr>
      <vt:lpstr> A couple of best practices</vt:lpstr>
      <vt:lpstr> How many status codes should you use for your API? </vt:lpstr>
      <vt:lpstr> How many status codes should you use for your API? </vt:lpstr>
      <vt:lpstr> Make messages returned in the payload as verbose as possible </vt:lpstr>
      <vt:lpstr> Supporting multiple formats </vt:lpstr>
      <vt:lpstr> What about attribute names? </vt:lpstr>
      <vt:lpstr> What about attribute names? </vt:lpstr>
      <vt:lpstr>PowerPoint Presentation</vt:lpstr>
      <vt:lpstr>PowerPoint Presentation</vt:lpstr>
      <vt:lpstr>PowerPoint Presentation</vt:lpstr>
      <vt:lpstr>PowerPoint Presentation</vt:lpstr>
      <vt:lpstr>Security</vt:lpstr>
      <vt:lpstr>Security</vt:lpstr>
      <vt:lpstr>Security</vt:lpstr>
      <vt:lpstr> Authentication </vt:lpstr>
      <vt:lpstr>API Validation</vt:lpstr>
      <vt:lpstr>Chatty API</vt:lpstr>
      <vt:lpstr>Chatty API</vt:lpstr>
      <vt:lpstr>Chatty API</vt:lpstr>
      <vt:lpstr> The API Façade Pattern </vt:lpstr>
      <vt:lpstr> The API Façade Pattern </vt:lpstr>
      <vt:lpstr> The API Façade Pattern </vt:lpstr>
      <vt:lpstr> The API Façade Pattern </vt:lpstr>
      <vt:lpstr>  Solution – The API façade pattern  </vt:lpstr>
      <vt:lpstr>  Solution – The API façade pattern  </vt:lpstr>
      <vt:lpstr>HTTP and REST: A Data-oriented Design Paradigm </vt:lpstr>
      <vt:lpstr>HTTP and REST: A Data-oriented Design Paradigm </vt:lpstr>
      <vt:lpstr>API Design Elements </vt:lpstr>
      <vt:lpstr>Designing Representations </vt:lpstr>
      <vt:lpstr>JSON</vt:lpstr>
      <vt:lpstr>JSON</vt:lpstr>
      <vt:lpstr>Keep your JSON simple</vt:lpstr>
      <vt:lpstr>Graphql</vt:lpstr>
      <vt:lpstr>GraphQL</vt:lpstr>
      <vt:lpstr>Client-Server flow in GraphQL</vt:lpstr>
      <vt:lpstr>Why Graphql</vt:lpstr>
      <vt:lpstr>Traditional Data Fetching</vt:lpstr>
      <vt:lpstr>How to build a GraphQL server?</vt:lpstr>
      <vt:lpstr>Build Graphql</vt:lpstr>
      <vt:lpstr>Build Graphql</vt:lpstr>
      <vt:lpstr>GraphQL Server with a Connected Database</vt:lpstr>
      <vt:lpstr>GraphQL Server with a Connected Database</vt:lpstr>
      <vt:lpstr>GraphQL Server with a Connected Database</vt:lpstr>
      <vt:lpstr>GraphQL Architectural Components</vt:lpstr>
      <vt:lpstr>GraphQL Server integrated with the Existing System.</vt:lpstr>
      <vt:lpstr>GraphQL Server integrated with the Existing System.</vt:lpstr>
      <vt:lpstr>A Hybrid approach with a Connected Database and Integrated Systems</vt:lpstr>
      <vt:lpstr>A Hybrid approach with a Connected Database and Integrated Systems</vt:lpstr>
      <vt:lpstr>Graphql Type system</vt:lpstr>
      <vt:lpstr>Graphql Operations</vt:lpstr>
      <vt:lpstr>Graphql vs REST API</vt:lpstr>
      <vt:lpstr>Graphql vs REST API</vt:lpstr>
      <vt:lpstr>Good fit for complex systems and microservices</vt:lpstr>
      <vt:lpstr>Fetching data with a single API call</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890</cp:revision>
  <dcterms:created xsi:type="dcterms:W3CDTF">2012-03-13T15:47:14Z</dcterms:created>
  <dcterms:modified xsi:type="dcterms:W3CDTF">2021-01-26T03:36:03Z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